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8.xml" ContentType="application/vnd.openxmlformats-officedocument.theme+xml"/>
  <Override PartName="/ppt/slideLayouts/slideLayout24.xml" ContentType="application/vnd.openxmlformats-officedocument.presentationml.slideLayout+xml"/>
  <Override PartName="/ppt/theme/theme9.xml" ContentType="application/vnd.openxmlformats-officedocument.theme+xml"/>
  <Override PartName="/ppt/slideLayouts/slideLayout25.xml" ContentType="application/vnd.openxmlformats-officedocument.presentationml.slideLayout+xml"/>
  <Override PartName="/ppt/theme/theme10.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1.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4.xml" ContentType="application/vnd.openxmlformats-officedocument.theme+xml"/>
  <Override PartName="/ppt/slideLayouts/slideLayout37.xml" ContentType="application/vnd.openxmlformats-officedocument.presentationml.slideLayout+xml"/>
  <Override PartName="/ppt/theme/theme15.xml" ContentType="application/vnd.openxmlformats-officedocument.theme+xml"/>
  <Override PartName="/ppt/slideLayouts/slideLayout38.xml" ContentType="application/vnd.openxmlformats-officedocument.presentationml.slideLayout+xml"/>
  <Override PartName="/ppt/theme/theme16.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8.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9.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0.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1.xml" ContentType="application/vnd.openxmlformats-officedocument.theme+xml"/>
  <Override PartName="/ppt/slideLayouts/slideLayout73.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2" r:id="rId5"/>
    <p:sldMasterId id="2147483670" r:id="rId6"/>
    <p:sldMasterId id="2147483658" r:id="rId7"/>
    <p:sldMasterId id="2147483672" r:id="rId8"/>
    <p:sldMasterId id="2147483664" r:id="rId9"/>
    <p:sldMasterId id="2147483674" r:id="rId10"/>
    <p:sldMasterId id="2147483676" r:id="rId11"/>
    <p:sldMasterId id="2147483698" r:id="rId12"/>
    <p:sldMasterId id="2147483700" r:id="rId13"/>
    <p:sldMasterId id="2147483708" r:id="rId14"/>
    <p:sldMasterId id="2147483712" r:id="rId15"/>
    <p:sldMasterId id="2147483716" r:id="rId16"/>
    <p:sldMasterId id="2147483719" r:id="rId17"/>
    <p:sldMasterId id="2147483723" r:id="rId18"/>
    <p:sldMasterId id="2147483738" r:id="rId19"/>
    <p:sldMasterId id="2147483741" r:id="rId20"/>
    <p:sldMasterId id="2147483746" r:id="rId21"/>
    <p:sldMasterId id="2147483766" r:id="rId22"/>
    <p:sldMasterId id="2147483780" r:id="rId23"/>
    <p:sldMasterId id="2147483792" r:id="rId24"/>
    <p:sldMasterId id="2147483798" r:id="rId25"/>
  </p:sldMasterIdLst>
  <p:notesMasterIdLst>
    <p:notesMasterId r:id="rId53"/>
  </p:notesMasterIdLst>
  <p:handoutMasterIdLst>
    <p:handoutMasterId r:id="rId54"/>
  </p:handoutMasterIdLst>
  <p:sldIdLst>
    <p:sldId id="907" r:id="rId26"/>
    <p:sldId id="999" r:id="rId27"/>
    <p:sldId id="1069" r:id="rId28"/>
    <p:sldId id="1099" r:id="rId29"/>
    <p:sldId id="1100" r:id="rId30"/>
    <p:sldId id="1070" r:id="rId31"/>
    <p:sldId id="1101" r:id="rId32"/>
    <p:sldId id="958" r:id="rId33"/>
    <p:sldId id="1071" r:id="rId34"/>
    <p:sldId id="991" r:id="rId35"/>
    <p:sldId id="1089" r:id="rId36"/>
    <p:sldId id="1088" r:id="rId37"/>
    <p:sldId id="1087" r:id="rId38"/>
    <p:sldId id="1096" r:id="rId39"/>
    <p:sldId id="1105" r:id="rId40"/>
    <p:sldId id="1098" r:id="rId41"/>
    <p:sldId id="1097" r:id="rId42"/>
    <p:sldId id="1079" r:id="rId43"/>
    <p:sldId id="1090" r:id="rId44"/>
    <p:sldId id="1091" r:id="rId45"/>
    <p:sldId id="1092" r:id="rId46"/>
    <p:sldId id="1094" r:id="rId47"/>
    <p:sldId id="1095" r:id="rId48"/>
    <p:sldId id="1236" r:id="rId49"/>
    <p:sldId id="1237" r:id="rId50"/>
    <p:sldId id="984" r:id="rId51"/>
    <p:sldId id="1104" r:id="rId52"/>
  </p:sldIdLst>
  <p:sldSz cx="12192000" cy="6858000"/>
  <p:notesSz cx="6858000" cy="1800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8"/>
    <a:srgbClr val="012F6D"/>
    <a:srgbClr val="254061"/>
    <a:srgbClr val="012F6C"/>
    <a:srgbClr val="002E6C"/>
    <a:srgbClr val="E46C0A"/>
    <a:srgbClr val="FFCC99"/>
    <a:srgbClr val="FBE5D6"/>
    <a:srgbClr val="00306C"/>
    <a:srgbClr val="F198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DB5C13-A4BC-304E-8D5C-946F1AB8724D}" v="14" dt="2022-06-20T07:23:36.19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64218"/>
  </p:normalViewPr>
  <p:slideViewPr>
    <p:cSldViewPr snapToGrid="0">
      <p:cViewPr varScale="1">
        <p:scale>
          <a:sx n="75" d="100"/>
          <a:sy n="75" d="100"/>
        </p:scale>
        <p:origin x="1400"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microsoft.com/office/2015/10/relationships/revisionInfo" Target="revisionInfo.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74663" cy="286247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620459" y="0"/>
            <a:ext cx="474663" cy="2862470"/>
          </a:xfrm>
          <a:prstGeom prst="rect">
            <a:avLst/>
          </a:prstGeom>
        </p:spPr>
        <p:txBody>
          <a:bodyPr vert="horz" lIns="91440" tIns="45720" rIns="91440" bIns="45720" rtlCol="0"/>
          <a:lstStyle>
            <a:lvl1pPr algn="r">
              <a:defRPr sz="1200"/>
            </a:lvl1pPr>
          </a:lstStyle>
          <a:p>
            <a:fld id="{759ADF0D-4E3C-824B-B4C4-0F0207B029C3}" type="datetimeFigureOut">
              <a:rPr lang="en-US" smtClean="0"/>
              <a:t>6/20/22</a:t>
            </a:fld>
            <a:endParaRPr lang="en-US" dirty="0"/>
          </a:p>
        </p:txBody>
      </p:sp>
      <p:sp>
        <p:nvSpPr>
          <p:cNvPr id="4" name="Footer Placeholder 3"/>
          <p:cNvSpPr>
            <a:spLocks noGrp="1"/>
          </p:cNvSpPr>
          <p:nvPr>
            <p:ph type="ftr" sz="quarter" idx="2"/>
          </p:nvPr>
        </p:nvSpPr>
        <p:spPr>
          <a:xfrm>
            <a:off x="0" y="54376986"/>
            <a:ext cx="474663" cy="286247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620459" y="54376986"/>
            <a:ext cx="474663" cy="286247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dirty="0"/>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74663" cy="286247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620459" y="0"/>
            <a:ext cx="474663" cy="2862470"/>
          </a:xfrm>
          <a:prstGeom prst="rect">
            <a:avLst/>
          </a:prstGeom>
        </p:spPr>
        <p:txBody>
          <a:bodyPr vert="horz" lIns="91440" tIns="45720" rIns="91440" bIns="45720" rtlCol="0"/>
          <a:lstStyle>
            <a:lvl1pPr algn="r">
              <a:defRPr sz="1200"/>
            </a:lvl1pPr>
          </a:lstStyle>
          <a:p>
            <a:fld id="{08C7A0F2-2E8A-2448-9FE7-271D4943A144}" type="datetimeFigureOut">
              <a:rPr lang="en-US" smtClean="0"/>
              <a:t>6/20/22</a:t>
            </a:fld>
            <a:endParaRPr lang="en-US" dirty="0"/>
          </a:p>
        </p:txBody>
      </p:sp>
      <p:sp>
        <p:nvSpPr>
          <p:cNvPr id="4" name="Slide Image Placeholder 3"/>
          <p:cNvSpPr>
            <a:spLocks noGrp="1" noRot="1" noChangeAspect="1"/>
          </p:cNvSpPr>
          <p:nvPr>
            <p:ph type="sldImg" idx="2"/>
          </p:nvPr>
        </p:nvSpPr>
        <p:spPr>
          <a:xfrm>
            <a:off x="-18534063" y="4294188"/>
            <a:ext cx="38163501" cy="2146776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09538" y="27193461"/>
            <a:ext cx="876300" cy="2576222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4376986"/>
            <a:ext cx="474663" cy="286247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20459" y="54376986"/>
            <a:ext cx="474663" cy="286247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dirty="0"/>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thicsunwrapped.utexas.edu/wp-content/uploads/2018/11/Implicit-Bias-Teaching-Notes.pdf"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plato.stanford.edu/entries/implicit-bias/" TargetMode="External"/><Relationship Id="rId5" Type="http://schemas.openxmlformats.org/officeDocument/2006/relationships/hyperlink" Target="https://obamawhitehouse.archives.gov/sites/default/files/microsites/ostp/bias_9-14-15_final.pdf" TargetMode="External"/><Relationship Id="rId4" Type="http://schemas.openxmlformats.org/officeDocument/2006/relationships/hyperlink" Target="https://www.tolerance.org/professional-development/test-yourself-for-hidden-bia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wardsdatascience.com/the-ethics-of-data-science-e3b1828affa2"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logs.scientificamerican.com/voices/silence-is-never-neutral-neither-is-scien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pPr marL="171450" indent="-171450">
              <a:buFont typeface="Arial" panose="020B0604020202020204" pitchFamily="34" charset="0"/>
              <a:buChar char="•"/>
            </a:pPr>
            <a:endParaRPr lang="en-US" sz="14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400" kern="1200" dirty="0">
                <a:solidFill>
                  <a:schemeClr val="tx1"/>
                </a:solidFill>
                <a:effectLst/>
                <a:latin typeface="+mn-lt"/>
                <a:ea typeface="+mn-ea"/>
                <a:cs typeface="+mn-cs"/>
              </a:rPr>
              <a:t>As part of your research, how many of you prepare and submit Institutional Review Board protocols?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I have completed dozens in my research over the last several years.  And to be honest, I always thought of them as an administrative step to checkoff the list as a research project began.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But as I began to work more in the Big Data / All Data space, I began to realize that this is not just a necessary first step, but an activity that needs to be part of every research step.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Institutional Review Board (</a:t>
            </a:r>
            <a:r>
              <a:rPr lang="en-US" sz="1200" b="1" i="0" kern="1200" dirty="0">
                <a:solidFill>
                  <a:schemeClr val="tx1"/>
                </a:solidFill>
                <a:effectLst/>
                <a:latin typeface="+mn-lt"/>
                <a:ea typeface="+mn-ea"/>
                <a:cs typeface="+mn-cs"/>
              </a:rPr>
              <a:t>IRB</a:t>
            </a:r>
            <a:r>
              <a:rPr lang="en-US" sz="1200" b="0" i="0" kern="1200" dirty="0">
                <a:solidFill>
                  <a:schemeClr val="tx1"/>
                </a:solidFill>
                <a:effectLst/>
                <a:latin typeface="+mn-lt"/>
                <a:ea typeface="+mn-ea"/>
                <a:cs typeface="+mn-cs"/>
              </a:rPr>
              <a:t>) is an administrative body established to protect the rights and welfare of human research subjects recruited to participate in research activities conducted under the auspices of the institution with which it is affiliated.</a:t>
            </a:r>
            <a:endParaRPr lang="en-US" sz="800" kern="1200" dirty="0">
              <a:solidFill>
                <a:schemeClr val="tx1"/>
              </a:solidFill>
              <a:effectLst/>
              <a:latin typeface="+mn-lt"/>
              <a:ea typeface="+mn-ea"/>
              <a:cs typeface="+mn-cs"/>
            </a:endParaRP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Abstract - The </a:t>
            </a:r>
            <a:r>
              <a:rPr lang="en-US" sz="800" b="1" i="1" kern="1200" dirty="0">
                <a:solidFill>
                  <a:schemeClr val="tx1"/>
                </a:solidFill>
                <a:effectLst/>
                <a:latin typeface="+mn-lt"/>
                <a:ea typeface="+mn-ea"/>
                <a:cs typeface="+mn-cs"/>
              </a:rPr>
              <a:t>all</a:t>
            </a:r>
            <a:r>
              <a:rPr lang="en-US" sz="800" b="1" kern="1200" dirty="0">
                <a:solidFill>
                  <a:schemeClr val="tx1"/>
                </a:solidFill>
                <a:effectLst/>
                <a:latin typeface="+mn-lt"/>
                <a:ea typeface="+mn-ea"/>
                <a:cs typeface="+mn-cs"/>
              </a:rPr>
              <a:t> data revolution</a:t>
            </a:r>
            <a:r>
              <a:rPr lang="en-US" sz="800" kern="1200" dirty="0">
                <a:solidFill>
                  <a:schemeClr val="tx1"/>
                </a:solidFill>
                <a:effectLst/>
                <a:latin typeface="+mn-lt"/>
                <a:ea typeface="+mn-ea"/>
                <a:cs typeface="+mn-cs"/>
              </a:rPr>
              <a:t> has transformed the conduct of social science research, but the ethical dimensions should not be compromised. Researchers can now observe behavior based on repurposing existing data without consent or awareness by those providing the data. However, the principles set forth in the </a:t>
            </a:r>
            <a:r>
              <a:rPr lang="en-US" sz="800" b="1" kern="1200" dirty="0">
                <a:solidFill>
                  <a:schemeClr val="tx1"/>
                </a:solidFill>
                <a:effectLst/>
                <a:latin typeface="+mn-lt"/>
                <a:ea typeface="+mn-ea"/>
                <a:cs typeface="+mn-cs"/>
              </a:rPr>
              <a:t>Belmont Report</a:t>
            </a:r>
            <a:r>
              <a:rPr lang="en-US" sz="800" kern="1200" dirty="0">
                <a:solidFill>
                  <a:schemeClr val="tx1"/>
                </a:solidFill>
                <a:effectLst/>
                <a:latin typeface="+mn-lt"/>
                <a:ea typeface="+mn-ea"/>
                <a:cs typeface="+mn-cs"/>
              </a:rPr>
              <a:t> on </a:t>
            </a:r>
            <a:r>
              <a:rPr lang="en-US" sz="800" b="1" kern="1200" dirty="0">
                <a:solidFill>
                  <a:schemeClr val="tx1"/>
                </a:solidFill>
                <a:effectLst/>
                <a:latin typeface="+mn-lt"/>
                <a:ea typeface="+mn-ea"/>
                <a:cs typeface="+mn-cs"/>
              </a:rPr>
              <a:t>Ethical Principles and Guidelines for the Protection of Human Subjects of Research</a:t>
            </a:r>
            <a:r>
              <a:rPr lang="en-US" sz="800" kern="1200" dirty="0">
                <a:solidFill>
                  <a:schemeClr val="tx1"/>
                </a:solidFill>
                <a:effectLst/>
                <a:latin typeface="+mn-lt"/>
                <a:ea typeface="+mn-ea"/>
                <a:cs typeface="+mn-cs"/>
              </a:rPr>
              <a:t> are still as applicable as when these principles were first established in 1978. These principles emphasize responsibility to produce results that will benefit society. The principles are </a:t>
            </a:r>
            <a:r>
              <a:rPr lang="en-US" sz="800" b="1" kern="1200" dirty="0">
                <a:solidFill>
                  <a:schemeClr val="tx1"/>
                </a:solidFill>
                <a:effectLst/>
                <a:latin typeface="+mn-lt"/>
                <a:ea typeface="+mn-ea"/>
                <a:cs typeface="+mn-cs"/>
              </a:rPr>
              <a:t>fairness </a:t>
            </a:r>
            <a:r>
              <a:rPr lang="en-US" sz="800" kern="1200" dirty="0">
                <a:solidFill>
                  <a:schemeClr val="tx1"/>
                </a:solidFill>
                <a:effectLst/>
                <a:latin typeface="+mn-lt"/>
                <a:ea typeface="+mn-ea"/>
                <a:cs typeface="+mn-cs"/>
              </a:rPr>
              <a:t>(understand, mitigate, and communicate the presence of bias in both data practice and consumption); </a:t>
            </a:r>
            <a:r>
              <a:rPr lang="en-US" sz="800" b="1" kern="1200" dirty="0">
                <a:solidFill>
                  <a:schemeClr val="tx1"/>
                </a:solidFill>
                <a:effectLst/>
                <a:latin typeface="+mn-lt"/>
                <a:ea typeface="+mn-ea"/>
                <a:cs typeface="+mn-cs"/>
              </a:rPr>
              <a:t>benefit</a:t>
            </a:r>
            <a:r>
              <a:rPr lang="en-US" sz="800" kern="1200" dirty="0">
                <a:solidFill>
                  <a:schemeClr val="tx1"/>
                </a:solidFill>
                <a:effectLst/>
                <a:latin typeface="+mn-lt"/>
                <a:ea typeface="+mn-ea"/>
                <a:cs typeface="+mn-cs"/>
              </a:rPr>
              <a:t> (weighing risks and benefits of study); </a:t>
            </a:r>
            <a:r>
              <a:rPr lang="en-US" sz="800" b="1" kern="1200" dirty="0">
                <a:solidFill>
                  <a:schemeClr val="tx1"/>
                </a:solidFill>
                <a:effectLst/>
                <a:latin typeface="+mn-lt"/>
                <a:ea typeface="+mn-ea"/>
                <a:cs typeface="+mn-cs"/>
              </a:rPr>
              <a:t>openness</a:t>
            </a:r>
            <a:r>
              <a:rPr lang="en-US" sz="800" kern="1200" dirty="0">
                <a:solidFill>
                  <a:schemeClr val="tx1"/>
                </a:solidFill>
                <a:effectLst/>
                <a:latin typeface="+mn-lt"/>
                <a:ea typeface="+mn-ea"/>
                <a:cs typeface="+mn-cs"/>
              </a:rPr>
              <a:t> (practice humility and openness); </a:t>
            </a:r>
            <a:r>
              <a:rPr lang="en-US" sz="800" b="1" kern="1200" dirty="0">
                <a:solidFill>
                  <a:schemeClr val="tx1"/>
                </a:solidFill>
                <a:effectLst/>
                <a:latin typeface="+mn-lt"/>
                <a:ea typeface="+mn-ea"/>
                <a:cs typeface="+mn-cs"/>
              </a:rPr>
              <a:t>transparent practices</a:t>
            </a:r>
            <a:r>
              <a:rPr lang="en-US" sz="800" kern="1200" dirty="0">
                <a:solidFill>
                  <a:schemeClr val="tx1"/>
                </a:solidFill>
                <a:effectLst/>
                <a:latin typeface="+mn-lt"/>
                <a:ea typeface="+mn-ea"/>
                <a:cs typeface="+mn-cs"/>
              </a:rPr>
              <a:t> (community engagement, responsible communications); and </a:t>
            </a:r>
            <a:r>
              <a:rPr lang="en-US" sz="800" b="1" kern="1200" dirty="0">
                <a:solidFill>
                  <a:schemeClr val="tx1"/>
                </a:solidFill>
                <a:effectLst/>
                <a:latin typeface="+mn-lt"/>
                <a:ea typeface="+mn-ea"/>
                <a:cs typeface="+mn-cs"/>
              </a:rPr>
              <a:t>reliability</a:t>
            </a:r>
            <a:r>
              <a:rPr lang="en-US" sz="800" kern="1200" dirty="0">
                <a:solidFill>
                  <a:schemeClr val="tx1"/>
                </a:solidFill>
                <a:effectLst/>
                <a:latin typeface="+mn-lt"/>
                <a:ea typeface="+mn-ea"/>
                <a:cs typeface="+mn-cs"/>
              </a:rPr>
              <a:t> (ensure that every effort is made to understand the data and results). These </a:t>
            </a:r>
            <a:r>
              <a:rPr lang="en-US" sz="800" b="1" kern="1200" dirty="0">
                <a:solidFill>
                  <a:schemeClr val="tx1"/>
                </a:solidFill>
                <a:effectLst/>
                <a:latin typeface="+mn-lt"/>
                <a:ea typeface="+mn-ea"/>
                <a:cs typeface="+mn-cs"/>
              </a:rPr>
              <a:t>Belmont principles</a:t>
            </a:r>
            <a:r>
              <a:rPr lang="en-US" sz="800" kern="1200" dirty="0">
                <a:solidFill>
                  <a:schemeClr val="tx1"/>
                </a:solidFill>
                <a:effectLst/>
                <a:latin typeface="+mn-lt"/>
                <a:ea typeface="+mn-ea"/>
                <a:cs typeface="+mn-cs"/>
              </a:rPr>
              <a:t> should be exercised continuously and rigorously as researchers take on the challenge of repurposing data to answer new questions. </a:t>
            </a:r>
          </a:p>
          <a:p>
            <a:r>
              <a:rPr lang="en-US" sz="800" kern="1200" dirty="0">
                <a:solidFill>
                  <a:schemeClr val="tx1"/>
                </a:solidFill>
                <a:effectLst/>
                <a:latin typeface="+mn-lt"/>
                <a:ea typeface="+mn-ea"/>
                <a:cs typeface="+mn-cs"/>
              </a:rPr>
              <a:t> </a:t>
            </a:r>
          </a:p>
          <a:p>
            <a:r>
              <a:rPr lang="en-US" sz="800" kern="1200" dirty="0">
                <a:solidFill>
                  <a:schemeClr val="tx1"/>
                </a:solidFill>
                <a:effectLst/>
                <a:latin typeface="+mn-lt"/>
                <a:ea typeface="+mn-ea"/>
                <a:cs typeface="+mn-cs"/>
              </a:rPr>
              <a:t>Discussions about ethics need to be a natural part of every research project, especially when repurposing data for analytical purposes. A publicly-shared </a:t>
            </a:r>
            <a:r>
              <a:rPr lang="en-US" sz="800" b="1" kern="1200" dirty="0">
                <a:solidFill>
                  <a:schemeClr val="tx1"/>
                </a:solidFill>
                <a:effectLst/>
                <a:latin typeface="+mn-lt"/>
                <a:ea typeface="+mn-ea"/>
                <a:cs typeface="+mn-cs"/>
              </a:rPr>
              <a:t>ethical checklist </a:t>
            </a:r>
            <a:r>
              <a:rPr lang="en-US" sz="800" kern="1200" dirty="0">
                <a:solidFill>
                  <a:schemeClr val="tx1"/>
                </a:solidFill>
                <a:effectLst/>
                <a:latin typeface="+mn-lt"/>
                <a:ea typeface="+mn-ea"/>
                <a:cs typeface="+mn-cs"/>
              </a:rPr>
              <a:t>at each research stage can help researchers identify and frame any potential concerns and evaluate their relative impacts. The checklist should cover all phases, from project selection and scoping to building a team, data discovery and acquisition, analysis, and implementation of results. A key part of this checklist is the assessment of </a:t>
            </a:r>
            <a:r>
              <a:rPr lang="en-US" sz="800" b="1" kern="1200" dirty="0">
                <a:solidFill>
                  <a:schemeClr val="tx1"/>
                </a:solidFill>
                <a:effectLst/>
                <a:latin typeface="+mn-lt"/>
                <a:ea typeface="+mn-ea"/>
                <a:cs typeface="+mn-cs"/>
              </a:rPr>
              <a:t>implicit biases</a:t>
            </a:r>
            <a:r>
              <a:rPr lang="en-US" sz="800" kern="1200" dirty="0">
                <a:solidFill>
                  <a:schemeClr val="tx1"/>
                </a:solidFill>
                <a:effectLst/>
                <a:latin typeface="+mn-lt"/>
                <a:ea typeface="+mn-ea"/>
                <a:cs typeface="+mn-cs"/>
              </a:rPr>
              <a:t> throughout the project, such as, </a:t>
            </a:r>
            <a:r>
              <a:rPr lang="en-US" sz="800" i="1" kern="1200" dirty="0">
                <a:solidFill>
                  <a:schemeClr val="tx1"/>
                </a:solidFill>
                <a:effectLst/>
                <a:latin typeface="+mn-lt"/>
                <a:ea typeface="+mn-ea"/>
                <a:cs typeface="+mn-cs"/>
              </a:rPr>
              <a:t>what biases do the researchers have? Are biases introduced in the study through the choice of variable selection, like including males but not females or other genders? Are the right tools being used? Are methods and outputs transparent? </a:t>
            </a:r>
            <a:r>
              <a:rPr lang="en-US" sz="800" kern="1200" dirty="0">
                <a:solidFill>
                  <a:schemeClr val="tx1"/>
                </a:solidFill>
                <a:effectLst/>
                <a:latin typeface="+mn-lt"/>
                <a:ea typeface="+mn-ea"/>
                <a:cs typeface="+mn-cs"/>
              </a:rPr>
              <a:t>The ethical principles involved here require the implementation of everyday practices around documentation, transparency, ongoing discussion, questioning, and constructive criticism.</a:t>
            </a:r>
          </a:p>
          <a:p>
            <a:r>
              <a:rPr lang="en-US" sz="800" i="1" kern="1200" dirty="0">
                <a:solidFill>
                  <a:schemeClr val="tx1"/>
                </a:solidFill>
                <a:effectLst/>
                <a:latin typeface="+mn-lt"/>
                <a:ea typeface="+mn-ea"/>
                <a:cs typeface="+mn-cs"/>
              </a:rPr>
              <a:t> </a:t>
            </a:r>
            <a:endParaRPr lang="en-US" sz="8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20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49902" y="4343399"/>
            <a:ext cx="6475750" cy="4557839"/>
          </a:xfrm>
        </p:spPr>
        <p:txBody>
          <a:bodyPr/>
          <a:lstStyle/>
          <a:p>
            <a:pPr marL="171450" indent="-171450">
              <a:buFont typeface="Arial" panose="020B0604020202020204" pitchFamily="34" charset="0"/>
              <a:buChar char="•"/>
            </a:pPr>
            <a:r>
              <a:rPr lang="en-US" sz="1400" dirty="0"/>
              <a:t>Let’s step back and review the history related to research and ethics.</a:t>
            </a:r>
          </a:p>
          <a:p>
            <a:pPr marL="171450" indent="-171450">
              <a:buFont typeface="Arial" panose="020B0604020202020204" pitchFamily="34" charset="0"/>
              <a:buChar char="•"/>
            </a:pPr>
            <a:r>
              <a:rPr lang="en-US" sz="1400" dirty="0"/>
              <a:t>The Belmont Commission was convened in the late 1970s after ethical failures by researchers became known. </a:t>
            </a:r>
          </a:p>
          <a:p>
            <a:pPr marL="171450" indent="-171450">
              <a:buFont typeface="Arial" panose="020B0604020202020204" pitchFamily="34" charset="0"/>
              <a:buChar char="•"/>
            </a:pPr>
            <a:r>
              <a:rPr lang="en-US" sz="1400" dirty="0"/>
              <a:t>The most famous example of one of these failures is the Tuskegee Syphilis Study conducted from 1932-1972 to observe the natural progression of untreated syphilis of poor African-American men. </a:t>
            </a:r>
          </a:p>
          <a:p>
            <a:pPr marL="628650" lvl="1" indent="-171450">
              <a:buFont typeface="Arial" panose="020B0604020202020204" pitchFamily="34" charset="0"/>
              <a:buChar char="•"/>
            </a:pPr>
            <a:r>
              <a:rPr lang="en-US" sz="1400" dirty="0"/>
              <a:t>None of the men were told that they had the disease, and none were treated with penicillin even after the antibiotic was proven to successfully treat syphilis. </a:t>
            </a:r>
            <a:endParaRPr lang="en-US" sz="14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400" dirty="0"/>
              <a:t>The Belmont Commission issued 3 principles  for the conduct of ethical research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These principles are </a:t>
            </a:r>
          </a:p>
          <a:p>
            <a:pPr marL="628650" lvl="1" indent="-171450">
              <a:buFont typeface="Arial" panose="020B0604020202020204" pitchFamily="34" charset="0"/>
              <a:buChar char="•"/>
            </a:pPr>
            <a:r>
              <a:rPr lang="en-US" sz="1400" kern="1200" dirty="0">
                <a:solidFill>
                  <a:schemeClr val="tx1"/>
                </a:solidFill>
                <a:effectLst/>
                <a:latin typeface="+mn-lt"/>
                <a:ea typeface="+mn-ea"/>
                <a:cs typeface="+mn-cs"/>
              </a:rPr>
              <a:t>Respect for persons – treating people as autonomous and honoring their wishes</a:t>
            </a:r>
          </a:p>
          <a:p>
            <a:pPr marL="628650" lvl="1" indent="-171450">
              <a:buFont typeface="Arial" panose="020B0604020202020204" pitchFamily="34" charset="0"/>
              <a:buChar char="•"/>
            </a:pPr>
            <a:r>
              <a:rPr lang="en-US" sz="1400" kern="1200" dirty="0">
                <a:solidFill>
                  <a:schemeClr val="tx1"/>
                </a:solidFill>
                <a:effectLst/>
                <a:latin typeface="+mn-lt"/>
                <a:ea typeface="+mn-ea"/>
                <a:cs typeface="+mn-cs"/>
              </a:rPr>
              <a:t>Beneficence – understanding the risks and benefits of the study and weighing the balance between (1) do no harm and (2) maximize possible benefits and minimize possible harms. </a:t>
            </a:r>
          </a:p>
          <a:p>
            <a:pPr marL="628650" lvl="1" indent="-171450">
              <a:buFont typeface="Arial" panose="020B0604020202020204" pitchFamily="34" charset="0"/>
              <a:buChar char="•"/>
            </a:pPr>
            <a:r>
              <a:rPr lang="en-US" sz="1400" kern="1200" dirty="0">
                <a:solidFill>
                  <a:schemeClr val="tx1"/>
                </a:solidFill>
                <a:effectLst/>
                <a:latin typeface="+mn-lt"/>
                <a:ea typeface="+mn-ea"/>
                <a:cs typeface="+mn-cs"/>
              </a:rPr>
              <a:t>Justice – deciding if the risks and benefits of research are distributed fairly</a:t>
            </a:r>
          </a:p>
          <a:p>
            <a:pPr marL="171450" indent="-171450">
              <a:buFont typeface="Arial" panose="020B0604020202020204" pitchFamily="34" charset="0"/>
              <a:buChar char="•"/>
            </a:pPr>
            <a:r>
              <a:rPr lang="en-US" sz="1400" dirty="0"/>
              <a:t>The principles were codified into law and are now referred to at the Common Rule. </a:t>
            </a:r>
          </a:p>
          <a:p>
            <a:pPr marL="171450" indent="-171450">
              <a:buFont typeface="Arial" panose="020B0604020202020204" pitchFamily="34" charset="0"/>
              <a:buChar char="•"/>
            </a:pPr>
            <a:r>
              <a:rPr lang="en-US" sz="1400" b="1" dirty="0"/>
              <a:t>The Belmont Report provided the foundation for the Institutional Review Board’s principles and focus on ‘research involving human subjects.” You took this training the first week you were here.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220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58389"/>
            <a:ext cx="6096000" cy="4560757"/>
          </a:xfrm>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Menlo report was commissioned by the Department of Homeland Security to bring the Belmont principles to the Information, Communication, and Technology or ICT community.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They also expanded the Belmont principles in two important ways: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They added a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principle - Respect for Law and Public Interest – extends principle of beneficence to include all relevant stakeholders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And they expanded the focus to include “research with human-harming potential,” not just a focus on “research on human subjects.”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change is important in the digital age where the use of digital technologies and repurposing of data can expose people to risks. </a:t>
            </a:r>
          </a:p>
          <a:p>
            <a:pPr marL="171450" indent="-171450">
              <a:buFont typeface="Arial" panose="020B0604020202020204" pitchFamily="34" charset="0"/>
              <a:buChar char="•"/>
            </a:pPr>
            <a:r>
              <a:rPr lang="en-US" sz="1200" b="1" kern="1200" dirty="0">
                <a:solidFill>
                  <a:srgbClr val="0D3168"/>
                </a:solidFill>
                <a:effectLst/>
                <a:latin typeface="+mn-lt"/>
                <a:ea typeface="+mn-ea"/>
                <a:cs typeface="+mn-cs"/>
              </a:rPr>
              <a:t>We recommend that our projects should embrace the broader criteria set forth in the Menlo Report.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dirty="0"/>
          </a:p>
        </p:txBody>
      </p:sp>
    </p:spTree>
    <p:extLst>
      <p:ext uri="{BB962C8B-B14F-4D97-AF65-F5344CB8AC3E}">
        <p14:creationId xmlns:p14="http://schemas.microsoft.com/office/powerpoint/2010/main" val="614977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58389"/>
            <a:ext cx="6096000" cy="4560757"/>
          </a:xfrm>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are principles that guide the responsible conduct of research.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Community Principles on Ethical Data Sharing were formulated at a Bloomberg conference in 2017. The four principles are: </a:t>
            </a:r>
          </a:p>
          <a:p>
            <a:pPr marL="685800" lvl="1" indent="-228600">
              <a:buFont typeface="+mj-lt"/>
              <a:buAutoNum type="arabicPeriod"/>
            </a:pPr>
            <a:r>
              <a:rPr lang="en-US" sz="1200" kern="1200" dirty="0">
                <a:solidFill>
                  <a:schemeClr val="tx1"/>
                </a:solidFill>
                <a:effectLst/>
                <a:latin typeface="+mn-lt"/>
                <a:ea typeface="+mn-ea"/>
                <a:cs typeface="+mn-cs"/>
              </a:rPr>
              <a:t>fairness to reduce bias;</a:t>
            </a:r>
          </a:p>
          <a:p>
            <a:pPr marL="685800" lvl="1" indent="-228600">
              <a:buFont typeface="+mj-lt"/>
              <a:buAutoNum type="arabicPeriod"/>
            </a:pPr>
            <a:r>
              <a:rPr lang="en-US" sz="1200" kern="1200" dirty="0">
                <a:solidFill>
                  <a:schemeClr val="tx1"/>
                </a:solidFill>
                <a:effectLst/>
                <a:latin typeface="+mn-lt"/>
                <a:ea typeface="+mn-ea"/>
                <a:cs typeface="+mn-cs"/>
              </a:rPr>
              <a:t>maximizing societal benefits and minimizing harm;</a:t>
            </a:r>
          </a:p>
          <a:p>
            <a:pPr marL="685800" lvl="1" indent="-228600">
              <a:buFont typeface="+mj-lt"/>
              <a:buAutoNum type="arabicPeriod"/>
            </a:pPr>
            <a:r>
              <a:rPr lang="en-US" sz="1200" kern="1200" dirty="0">
                <a:solidFill>
                  <a:schemeClr val="tx1"/>
                </a:solidFill>
                <a:effectLst/>
                <a:latin typeface="+mn-lt"/>
                <a:ea typeface="+mn-ea"/>
                <a:cs typeface="+mn-cs"/>
              </a:rPr>
              <a:t>maintaining open and transparent processes</a:t>
            </a:r>
          </a:p>
          <a:p>
            <a:pPr marL="685800" lvl="1" indent="-228600">
              <a:buFont typeface="+mj-lt"/>
              <a:buAutoNum type="arabicPeriod"/>
            </a:pPr>
            <a:r>
              <a:rPr lang="en-US" sz="1200" kern="1200" dirty="0">
                <a:solidFill>
                  <a:schemeClr val="tx1"/>
                </a:solidFill>
                <a:effectLst/>
                <a:latin typeface="+mn-lt"/>
                <a:ea typeface="+mn-ea"/>
                <a:cs typeface="+mn-cs"/>
              </a:rPr>
              <a:t>ensuring complete understanding of the data including how it was born and its quality.</a:t>
            </a:r>
          </a:p>
          <a:p>
            <a:endParaRPr lang="en-US" dirty="0"/>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12</a:t>
            </a:fld>
            <a:endParaRPr lang="en-US" dirty="0"/>
          </a:p>
        </p:txBody>
      </p:sp>
    </p:spTree>
    <p:extLst>
      <p:ext uri="{BB962C8B-B14F-4D97-AF65-F5344CB8AC3E}">
        <p14:creationId xmlns:p14="http://schemas.microsoft.com/office/powerpoint/2010/main" val="235529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58389"/>
            <a:ext cx="6096000" cy="4560757"/>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systematic approach to implementing these principles is ensuring scientific data are </a:t>
            </a:r>
            <a:r>
              <a:rPr lang="en-US" sz="1200" b="1" kern="1200" dirty="0">
                <a:solidFill>
                  <a:schemeClr val="tx1"/>
                </a:solidFill>
                <a:effectLst/>
                <a:latin typeface="+mn-lt"/>
                <a:ea typeface="+mn-ea"/>
                <a:cs typeface="+mn-cs"/>
              </a:rPr>
              <a:t>FAIR</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Findable</a:t>
            </a:r>
            <a:r>
              <a:rPr lang="en-US" sz="1200" kern="1200" dirty="0">
                <a:solidFill>
                  <a:schemeClr val="tx1"/>
                </a:solidFill>
                <a:effectLst/>
                <a:latin typeface="+mn-lt"/>
                <a:ea typeface="+mn-ea"/>
                <a:cs typeface="+mn-cs"/>
              </a:rPr>
              <a:t>’ using common search tools; </a:t>
            </a:r>
          </a:p>
          <a:p>
            <a:pPr lvl="1"/>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Accessible</a:t>
            </a:r>
            <a:r>
              <a:rPr lang="en-US" sz="1200" kern="1200" dirty="0">
                <a:solidFill>
                  <a:schemeClr val="tx1"/>
                </a:solidFill>
                <a:effectLst/>
                <a:latin typeface="+mn-lt"/>
                <a:ea typeface="+mn-ea"/>
                <a:cs typeface="+mn-cs"/>
              </a:rPr>
              <a:t>’ so that the data and metadata can be explored; </a:t>
            </a:r>
          </a:p>
          <a:p>
            <a:pPr lvl="1"/>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Interoperable</a:t>
            </a:r>
            <a:r>
              <a:rPr lang="en-US" sz="1200" kern="1200" dirty="0">
                <a:solidFill>
                  <a:schemeClr val="tx1"/>
                </a:solidFill>
                <a:effectLst/>
                <a:latin typeface="+mn-lt"/>
                <a:ea typeface="+mn-ea"/>
                <a:cs typeface="+mn-cs"/>
              </a:rPr>
              <a:t>’ to compare, integrate, and analyze; and </a:t>
            </a:r>
          </a:p>
          <a:p>
            <a:pPr lvl="1"/>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Reusable</a:t>
            </a:r>
            <a:r>
              <a:rPr lang="en-US" sz="1200" kern="1200" dirty="0">
                <a:solidFill>
                  <a:schemeClr val="tx1"/>
                </a:solidFill>
                <a:effectLst/>
                <a:latin typeface="+mn-lt"/>
                <a:ea typeface="+mn-ea"/>
                <a:cs typeface="+mn-cs"/>
              </a:rPr>
              <a:t>’ by other researchers or the public through the availability of metadata, code, and usage licenses (Stall et al., 2019).</a:t>
            </a:r>
          </a:p>
          <a:p>
            <a:r>
              <a:rPr lang="en-US" sz="1200" kern="1200" dirty="0">
                <a:solidFill>
                  <a:schemeClr val="tx1"/>
                </a:solidFill>
                <a:effectLst/>
                <a:latin typeface="+mn-lt"/>
                <a:ea typeface="+mn-ea"/>
                <a:cs typeface="+mn-cs"/>
              </a:rPr>
              <a:t> Underlying the FAIR principles is to also give credit for curating and sharing data and to count this as important as journal publication citations (Pierce et al. 2019). </a:t>
            </a:r>
          </a:p>
          <a:p>
            <a:r>
              <a:rPr lang="en-US" sz="1200" kern="1200" dirty="0">
                <a:solidFill>
                  <a:schemeClr val="tx1"/>
                </a:solidFill>
                <a:effectLst/>
                <a:latin typeface="+mn-lt"/>
                <a:ea typeface="+mn-ea"/>
                <a:cs typeface="+mn-cs"/>
              </a:rPr>
              <a:t>The FAIR movement has taken hold in some scientific disciplines where issues surrounding confidentiality or privacy are not as prevalent. </a:t>
            </a:r>
          </a:p>
          <a:p>
            <a:r>
              <a:rPr lang="en-US" sz="1200" kern="1200" dirty="0">
                <a:solidFill>
                  <a:schemeClr val="tx1"/>
                </a:solidFill>
                <a:effectLst/>
                <a:latin typeface="+mn-lt"/>
                <a:ea typeface="+mn-ea"/>
                <a:cs typeface="+mn-cs"/>
              </a:rPr>
              <a:t>Social sciences, on the other hand, face challenges in that data access are often restricted for these reasons. </a:t>
            </a:r>
          </a:p>
          <a:p>
            <a:r>
              <a:rPr lang="en-US" sz="1200" kern="1200" dirty="0">
                <a:solidFill>
                  <a:schemeClr val="tx1"/>
                </a:solidFill>
                <a:effectLst/>
                <a:latin typeface="+mn-lt"/>
                <a:ea typeface="+mn-ea"/>
                <a:cs typeface="+mn-cs"/>
              </a:rPr>
              <a:t>However, the aim should be to develop FAIR principles across all disciplines and adapt as necessary. This requires creating repositories infrastructure and tools that make the FAIR practices the norm rather than the exception at both national and international levels (Stall et al., 2019). </a:t>
            </a:r>
          </a:p>
          <a:p>
            <a:endParaRPr lang="en-US" dirty="0"/>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13</a:t>
            </a:fld>
            <a:endParaRPr lang="en-US" dirty="0"/>
          </a:p>
        </p:txBody>
      </p:sp>
    </p:spTree>
    <p:extLst>
      <p:ext uri="{BB962C8B-B14F-4D97-AF65-F5344CB8AC3E}">
        <p14:creationId xmlns:p14="http://schemas.microsoft.com/office/powerpoint/2010/main" val="4238122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r>
              <a:rPr lang="en-US" b="0" dirty="0"/>
              <a:t>Just having a checklist does not mean that this is easy. The checklist is a reminder that dialogue is needed at every stage of the research/. </a:t>
            </a:r>
          </a:p>
          <a:p>
            <a:endParaRPr lang="en-US" b="0" dirty="0"/>
          </a:p>
          <a:p>
            <a:r>
              <a:rPr lang="en-US" b="0" dirty="0"/>
              <a:t>Knowing the context is key.  One of our teams last summer created vulnerability indexes for a nearby County. </a:t>
            </a:r>
          </a:p>
          <a:p>
            <a:r>
              <a:rPr lang="en-US" b="0" dirty="0"/>
              <a:t>They thought that populations  that use well water and had septic systems were vulnerable.  In the DC areas, it is generally high-income households w who live on 5 and 10-acre pieces of land and are quite wealthy that have well water and septic systems. In this case, the exploratory analysis provided the context. This area of the county also had the highest income.</a:t>
            </a:r>
          </a:p>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526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r>
              <a:rPr lang="en-US" b="0" dirty="0"/>
              <a:t>The DSF has 6  major steps and we added an after-project debriefing. Lets walk through each one.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5568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Initial discussions about project initiation should include whether the project will advance the public good and how.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Then clean, crisp research Qs need to be identified.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Read Qs from the slide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key part of this checklist is the assessment of </a:t>
            </a:r>
            <a:r>
              <a:rPr lang="en-US" sz="1200" b="1" kern="1200" dirty="0">
                <a:solidFill>
                  <a:schemeClr val="tx1"/>
                </a:solidFill>
                <a:effectLst/>
                <a:latin typeface="+mn-lt"/>
                <a:ea typeface="+mn-ea"/>
                <a:cs typeface="+mn-cs"/>
              </a:rPr>
              <a:t>implicit biases</a:t>
            </a:r>
            <a:r>
              <a:rPr lang="en-US" sz="1200" kern="1200" dirty="0">
                <a:solidFill>
                  <a:schemeClr val="tx1"/>
                </a:solidFill>
                <a:effectLst/>
                <a:latin typeface="+mn-lt"/>
                <a:ea typeface="+mn-ea"/>
                <a:cs typeface="+mn-cs"/>
              </a:rPr>
              <a:t> throughout the project, such as, </a:t>
            </a:r>
            <a:r>
              <a:rPr lang="en-US" sz="1200" i="1" kern="1200" dirty="0">
                <a:solidFill>
                  <a:schemeClr val="tx1"/>
                </a:solidFill>
                <a:effectLst/>
                <a:latin typeface="+mn-lt"/>
                <a:ea typeface="+mn-ea"/>
                <a:cs typeface="+mn-cs"/>
              </a:rPr>
              <a:t>what biases do the researchers have?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Are biases introduced in the study through the choice of variable selection, like including males but not females or other genders? Are the right tools being used?</a:t>
            </a:r>
            <a:endParaRPr lang="en-US" b="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7604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7399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2216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700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part of the presentation, I want to discuss with you the practice of ethics in data science. </a:t>
            </a:r>
          </a:p>
          <a:p>
            <a:r>
              <a:rPr lang="en-US" dirty="0"/>
              <a:t>When we think about ethics in data science, there are two components:</a:t>
            </a:r>
          </a:p>
          <a:p>
            <a:r>
              <a:rPr lang="en-US" dirty="0"/>
              <a:t>1. How is ethics defines and what are the implicit and explicit biases that shape our ethical beliefs?</a:t>
            </a:r>
          </a:p>
          <a:p>
            <a:r>
              <a:rPr lang="en-US" dirty="0"/>
              <a:t>2. What are our responsibilities as data scientist when we repurpose existing data sources, especially those that are publicly available?</a:t>
            </a:r>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dirty="0"/>
          </a:p>
        </p:txBody>
      </p:sp>
    </p:spTree>
    <p:extLst>
      <p:ext uri="{BB962C8B-B14F-4D97-AF65-F5344CB8AC3E}">
        <p14:creationId xmlns:p14="http://schemas.microsoft.com/office/powerpoint/2010/main" val="2186685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1301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3429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present 2 examples of integrating ethics creatively into our research and application.  </a:t>
            </a:r>
          </a:p>
          <a:p>
            <a:r>
              <a:rPr lang="en-US" sz="1200" kern="1200" dirty="0">
                <a:solidFill>
                  <a:schemeClr val="tx1"/>
                </a:solidFill>
                <a:effectLst/>
                <a:latin typeface="+mn-lt"/>
                <a:ea typeface="+mn-ea"/>
                <a:cs typeface="+mn-cs"/>
              </a:rPr>
              <a:t>The Gates Foundation funded us to conduct research about economic mobility in rural areas in 3 states, VA, IA, and Oregon.</a:t>
            </a:r>
          </a:p>
          <a:p>
            <a:r>
              <a:rPr lang="en-US" sz="1200" kern="1200" dirty="0">
                <a:solidFill>
                  <a:schemeClr val="tx1"/>
                </a:solidFill>
                <a:effectLst/>
                <a:latin typeface="+mn-lt"/>
                <a:ea typeface="+mn-ea"/>
                <a:cs typeface="+mn-cs"/>
              </a:rPr>
              <a:t>One of the professors leading some of this research discussed bias upfront by asking his students: </a:t>
            </a:r>
          </a:p>
          <a:p>
            <a:pPr lvl="0"/>
            <a:r>
              <a:rPr lang="en-US" sz="1200" kern="1200" dirty="0">
                <a:solidFill>
                  <a:schemeClr val="tx1"/>
                </a:solidFill>
                <a:effectLst/>
                <a:latin typeface="+mn-lt"/>
                <a:ea typeface="+mn-ea"/>
                <a:cs typeface="+mn-cs"/>
              </a:rPr>
              <a:t>What is life like in rural America?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is the best thing about living in a rural community?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is the worst thing about living in rural America?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is the most pressing problem facing rural communities today?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 can a data scientist help rural communities?</a:t>
            </a:r>
          </a:p>
          <a:p>
            <a:pPr lvl="0"/>
            <a:r>
              <a:rPr lang="en-US" sz="1200" kern="1200" dirty="0">
                <a:solidFill>
                  <a:schemeClr val="tx1"/>
                </a:solidFill>
                <a:effectLst/>
                <a:latin typeface="+mn-lt"/>
                <a:ea typeface="+mn-ea"/>
                <a:cs typeface="+mn-cs"/>
              </a:rPr>
              <a:t>Using Mentimeter, a tool that allows groups to collect information anonymously from its members, the students were quite honest in their opinions.  </a:t>
            </a:r>
          </a:p>
          <a:p>
            <a:r>
              <a:rPr lang="en-US" sz="1200" b="1" kern="1200" dirty="0">
                <a:solidFill>
                  <a:schemeClr val="tx1"/>
                </a:solidFill>
                <a:effectLst/>
                <a:latin typeface="+mn-lt"/>
                <a:ea typeface="+mn-ea"/>
                <a:cs typeface="+mn-cs"/>
              </a:rPr>
              <a:t>Seeing their answers, they immediately understood their own implicit biases.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Next Slide </a:t>
            </a:r>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24</a:t>
            </a:fld>
            <a:endParaRPr lang="en-US" dirty="0"/>
          </a:p>
        </p:txBody>
      </p:sp>
    </p:spTree>
    <p:extLst>
      <p:ext uri="{BB962C8B-B14F-4D97-AF65-F5344CB8AC3E}">
        <p14:creationId xmlns:p14="http://schemas.microsoft.com/office/powerpoint/2010/main" val="3948143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background for a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example, Jennifer Eberhardt is a Stanford psychologist and expert in working with police departments and others to understand and reduce implicit bias. </a:t>
            </a:r>
          </a:p>
          <a:p>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As one example, founders of the social networking company Nextdoor saw that too many “suspicious character” postings on its online bulletin boards were based solely on race.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They called Eberhardt in to consult. Based on her advice, they created a checklist so people logging on had to specify suspicious behavior before describing appearance.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That friction caused people to evaluate their reasoning before making bias-based assumptions.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incidence of racial profiling fell by more than 75%.</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 tell these stories for 2 reasons,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They  took creativity.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if we decided to use these data in a study about rural places or neighborhood safety or quality of life without  acknowledging our biases when we makes choices about data or hypotheses or implicit biases in the data. Our results would perpetuate the biases.</a:t>
            </a:r>
          </a:p>
          <a:p>
            <a:r>
              <a:rPr lang="en-US" sz="1200" b="1" kern="1200" dirty="0">
                <a:solidFill>
                  <a:schemeClr val="tx1"/>
                </a:solidFill>
                <a:effectLst/>
                <a:latin typeface="+mn-lt"/>
                <a:ea typeface="+mn-ea"/>
                <a:cs typeface="+mn-cs"/>
              </a:rPr>
              <a:t>Next Slide</a:t>
            </a:r>
            <a:br>
              <a:rPr lang="en-US" sz="1200" kern="1200" dirty="0">
                <a:solidFill>
                  <a:schemeClr val="tx1"/>
                </a:solidFill>
                <a:effectLst/>
                <a:latin typeface="+mn-lt"/>
                <a:ea typeface="+mn-ea"/>
                <a:cs typeface="+mn-cs"/>
              </a:rPr>
            </a:br>
            <a:endParaRPr lang="en-US" sz="1200" dirty="0"/>
          </a:p>
        </p:txBody>
      </p:sp>
      <p:sp>
        <p:nvSpPr>
          <p:cNvPr id="4" name="Slide Number Placeholder 3"/>
          <p:cNvSpPr>
            <a:spLocks noGrp="1"/>
          </p:cNvSpPr>
          <p:nvPr>
            <p:ph type="sldNum" sz="quarter" idx="5"/>
          </p:nvPr>
        </p:nvSpPr>
        <p:spPr/>
        <p:txBody>
          <a:bodyPr/>
          <a:lstStyle/>
          <a:p>
            <a:fld id="{5B8E8C4F-731C-F24D-9A9E-B4D5C84CE44D}" type="slidenum">
              <a:rPr lang="en-US" smtClean="0"/>
              <a:t>25</a:t>
            </a:fld>
            <a:endParaRPr lang="en-US" dirty="0"/>
          </a:p>
        </p:txBody>
      </p:sp>
    </p:spTree>
    <p:extLst>
      <p:ext uri="{BB962C8B-B14F-4D97-AF65-F5344CB8AC3E}">
        <p14:creationId xmlns:p14="http://schemas.microsoft.com/office/powerpoint/2010/main" val="3459296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Every research project should include a Data Science Ethics checklist  at each phase of the project.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A key part of this checklist is the assessment of </a:t>
            </a:r>
            <a:r>
              <a:rPr lang="en-US" sz="1600" b="1" kern="1200" dirty="0">
                <a:solidFill>
                  <a:schemeClr val="tx1"/>
                </a:solidFill>
                <a:effectLst/>
                <a:latin typeface="+mn-lt"/>
                <a:ea typeface="+mn-ea"/>
                <a:cs typeface="+mn-cs"/>
              </a:rPr>
              <a:t>implicit biases</a:t>
            </a:r>
            <a:r>
              <a:rPr lang="en-US" sz="1600" kern="1200" dirty="0">
                <a:solidFill>
                  <a:schemeClr val="tx1"/>
                </a:solidFill>
                <a:effectLst/>
                <a:latin typeface="+mn-lt"/>
                <a:ea typeface="+mn-ea"/>
                <a:cs typeface="+mn-cs"/>
              </a:rPr>
              <a:t> throughout the project.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ethical principles involved here require instilling ethics into all data science research practices that is reflected in project documentation, transparency, ongoing discussion, questioning, and constructive criticism.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publicly-shared ethics checklist starts with the project planning phase that encompasses the entire project, not just completion of the Human Research Protections Program IRB process.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IRB approval is necessary but not sufficient for addressing a researcher’s ethical responsibility in his/her research.</a:t>
            </a:r>
            <a:r>
              <a:rPr lang="en-US" sz="1200" b="1" kern="1200" dirty="0">
                <a:solidFill>
                  <a:schemeClr val="tx1"/>
                </a:solidFill>
                <a:effectLst/>
                <a:latin typeface="+mn-lt"/>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checklist provides a mechanism to ensure that ethical principles be discussed throughout the project informally and formally at specific milestones.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26</a:t>
            </a:fld>
            <a:endParaRPr lang="en-US" dirty="0"/>
          </a:p>
        </p:txBody>
      </p:sp>
    </p:spTree>
    <p:extLst>
      <p:ext uri="{BB962C8B-B14F-4D97-AF65-F5344CB8AC3E}">
        <p14:creationId xmlns:p14="http://schemas.microsoft.com/office/powerpoint/2010/main" val="1527089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3126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do you define ethics?  Ethics has many dimensions from</a:t>
            </a:r>
          </a:p>
          <a:p>
            <a:pPr marL="171450" indent="-171450">
              <a:buFont typeface="Arial" panose="020B0604020202020204" pitchFamily="34" charset="0"/>
              <a:buChar char="•"/>
            </a:pPr>
            <a:r>
              <a:rPr lang="en-US" dirty="0"/>
              <a:t> the moral principles that govern a person’s behavior</a:t>
            </a:r>
          </a:p>
          <a:p>
            <a:pPr marL="171450" indent="-171450">
              <a:buFont typeface="Arial" panose="020B0604020202020204" pitchFamily="34" charset="0"/>
              <a:buChar char="•"/>
            </a:pPr>
            <a:r>
              <a:rPr lang="en-US" dirty="0"/>
              <a:t>To shared values that help people differentiate right from wrong</a:t>
            </a:r>
          </a:p>
          <a:p>
            <a:pPr marL="171450" indent="-171450">
              <a:buFont typeface="Arial" panose="020B0604020202020204" pitchFamily="34" charset="0"/>
              <a:buChar char="•"/>
            </a:pPr>
            <a:r>
              <a:rPr lang="en-US" dirty="0"/>
              <a:t>To morals practice of groups of people.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875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review two examples  - </a:t>
            </a:r>
          </a:p>
          <a:p>
            <a:pPr marL="171450" indent="-171450">
              <a:buFont typeface="Arial" panose="020B0604020202020204" pitchFamily="34" charset="0"/>
              <a:buChar char="•"/>
            </a:pPr>
            <a:r>
              <a:rPr lang="en-US" dirty="0"/>
              <a:t>The first is an Amazon Prime example provides a good example implicit bias.</a:t>
            </a:r>
          </a:p>
          <a:p>
            <a:pPr marL="171450" indent="-171450">
              <a:buFont typeface="Arial" panose="020B0604020202020204" pitchFamily="34" charset="0"/>
              <a:buChar char="•"/>
            </a:pPr>
            <a:r>
              <a:rPr lang="en-US" dirty="0"/>
              <a:t>Amazon algorithmically determined which neighborhoods would get Prime Same Day delivery.  </a:t>
            </a:r>
          </a:p>
          <a:p>
            <a:pPr marL="171450" indent="-171450">
              <a:buFont typeface="Arial" panose="020B0604020202020204" pitchFamily="34" charset="0"/>
              <a:buChar char="•"/>
            </a:pPr>
            <a:r>
              <a:rPr lang="en-US" dirty="0"/>
              <a:t>They did not consider race, yet the data mapped almost perfectly by race. </a:t>
            </a:r>
          </a:p>
          <a:p>
            <a:pPr marL="171450" indent="-171450">
              <a:buFont typeface="Arial" panose="020B0604020202020204" pitchFamily="34" charset="0"/>
              <a:buChar char="•"/>
            </a:pPr>
            <a:r>
              <a:rPr lang="en-US" dirty="0"/>
              <a:t>The </a:t>
            </a:r>
            <a:r>
              <a:rPr lang="en-US" b="1" u="sng" dirty="0"/>
              <a:t>blue areas </a:t>
            </a:r>
            <a:r>
              <a:rPr lang="en-US" dirty="0"/>
              <a:t>are the ones that get same day delivery and </a:t>
            </a:r>
            <a:r>
              <a:rPr lang="en-US" b="1" u="sng" dirty="0"/>
              <a:t>white areas are primarily minority neighborhoods </a:t>
            </a:r>
            <a:r>
              <a:rPr lang="en-US" dirty="0"/>
              <a:t>that were not planned for SAME DAY DELIVERTY. </a:t>
            </a:r>
          </a:p>
          <a:p>
            <a:pPr marL="171450" indent="-171450">
              <a:buFont typeface="Arial" panose="020B0604020202020204" pitchFamily="34" charset="0"/>
              <a:buChar char="•"/>
            </a:pPr>
            <a:r>
              <a:rPr lang="en-US" dirty="0"/>
              <a:t>So even though the algorithms did not use race, the data picked up the social biases, ….. and perhaps they should have used race.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500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Hospitals and insurance companies use algorithms to assign “risk scores” to more than 200 million Americans every year. </a:t>
            </a:r>
          </a:p>
          <a:p>
            <a:pPr marL="171450" indent="-171450">
              <a:buFont typeface="Arial" panose="020B0604020202020204" pitchFamily="34" charset="0"/>
              <a:buChar char="•"/>
            </a:pPr>
            <a:r>
              <a:rPr lang="en-US" dirty="0"/>
              <a:t>The scores are derived from bills and insurance payouts that track illnesses, hospitalizations, and other variables.</a:t>
            </a:r>
          </a:p>
          <a:p>
            <a:pPr marL="171450" indent="-171450">
              <a:buFont typeface="Arial" panose="020B0604020202020204" pitchFamily="34" charset="0"/>
              <a:buChar char="•"/>
            </a:pPr>
            <a:r>
              <a:rPr lang="en-US" dirty="0"/>
              <a:t>Independent health researchers examined how these risk scores are computed and validated. They found that black patients tend to have low-risk scores, even when they have deteriorating health conditions.</a:t>
            </a:r>
          </a:p>
          <a:p>
            <a:pPr marL="171450" indent="-171450">
              <a:buFont typeface="Arial" panose="020B0604020202020204" pitchFamily="34" charset="0"/>
              <a:buChar char="•"/>
            </a:pPr>
            <a:r>
              <a:rPr lang="en-US" dirty="0"/>
              <a:t>The problem is that using bills and insurance payouts as a proxy for a person’s overall health introduces bias because health care costs tend to be lower for black patients, regardless of their actual wellbeing. This is because they tend to go to doctors less often.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By tweaking the algorithm to predict the number of chronic illnesses that a patient will likely experience in a given year—rather than the cost of treating those illnesses—the researchers were able to reduce the racial disparity by 84%.</a:t>
            </a:r>
          </a:p>
          <a:p>
            <a:pPr marL="171450" indent="-171450">
              <a:buFont typeface="Arial" panose="020B0604020202020204" pitchFamily="34" charset="0"/>
              <a:buChar char="•"/>
            </a:pPr>
            <a:r>
              <a:rPr lang="en-US" dirty="0"/>
              <a:t>Both these examples point out the need to have internal and external reviews of the algorithms.  And to the insurance company’s credit, they tested and adopted the new algorithms.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2686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We just saw two examples of bias in the data and algorithms.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Psychologists at Harvard, the University of Virginia and the University of Washington created "Project Implicit" to develop Implicit  Bias Tests to measure unconscious bias.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Early humans survived because they had the ability to quickly and automatically categorize people. Every day, we group other people into categories based on social and other characteristics. While this served to protect early human beings, it also forms the foundation of stereotypes, prejudice and, ultimately, discrimination.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Explicit bias is when you actively and consciously have attitudes that shape how  you behave towards members of a particular group.</a:t>
            </a:r>
          </a:p>
          <a:p>
            <a:r>
              <a:rPr lang="en-US" sz="1200" b="0" i="0" kern="1200" dirty="0">
                <a:solidFill>
                  <a:schemeClr val="tx1"/>
                </a:solidFill>
                <a:effectLst/>
                <a:latin typeface="+mn-lt"/>
                <a:ea typeface="+mn-ea"/>
                <a:cs typeface="+mn-cs"/>
              </a:rPr>
              <a:t>And as we saw in the two examples, these biases also exist in the data.</a:t>
            </a:r>
          </a:p>
          <a:p>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2060"/>
              </a:solidFill>
              <a:latin typeface="ITC Franklin Gothic Std Book" panose="020B0504030503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2060"/>
              </a:solidFill>
              <a:latin typeface="ITC Franklin Gothic Std Book" panose="020B0504030503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2060"/>
                </a:solidFill>
                <a:latin typeface="ITC Franklin Gothic Std Book" panose="020B0504030503020204" pitchFamily="34" charset="0"/>
              </a:rPr>
              <a:t>Statistical bias is a mathematical concept: </a:t>
            </a:r>
            <a:r>
              <a:rPr lang="en-US" sz="1200" i="0" dirty="0">
                <a:solidFill>
                  <a:srgbClr val="002060"/>
                </a:solidFill>
                <a:latin typeface="ITC Franklin Gothic Std Book" panose="020B0504030503020204" pitchFamily="34" charset="0"/>
              </a:rPr>
              <a:t>Statistical bias is a feature of a statistical technique or of its results whereby the expected value of the results differs from the true underlying quantitative parameter being estimated</a:t>
            </a:r>
            <a:endParaRPr lang="en-US" dirty="0">
              <a:hlinkClick r:id="rId3"/>
            </a:endParaRPr>
          </a:p>
          <a:p>
            <a:endParaRPr lang="en-US" dirty="0">
              <a:hlinkClick r:id="rId3"/>
            </a:endParaRPr>
          </a:p>
          <a:p>
            <a:endParaRPr lang="en-US" dirty="0">
              <a:hlinkClick r:id="rId3"/>
            </a:endParaRPr>
          </a:p>
          <a:p>
            <a:r>
              <a:rPr lang="en-US" dirty="0">
                <a:hlinkClick r:id="rId3"/>
              </a:rPr>
              <a:t>https://ethicsunwrapped.utexas.edu/wp-content/uploads/2018/11/Implicit-Bias-Teaching-Notes.pdf</a:t>
            </a:r>
            <a:endParaRPr lang="en-US" dirty="0"/>
          </a:p>
          <a:p>
            <a:r>
              <a:rPr lang="en-US" dirty="0">
                <a:hlinkClick r:id="rId4"/>
              </a:rPr>
              <a:t>https://www.tolerance.org/professional-development/test-yourself-for-hidden-bias</a:t>
            </a:r>
            <a:endParaRPr lang="en-US" dirty="0"/>
          </a:p>
          <a:p>
            <a:r>
              <a:rPr lang="en-US" dirty="0">
                <a:hlinkClick r:id="rId5"/>
              </a:rPr>
              <a:t>https://obamawhitehouse.archives.gov/sites/default/files/microsites/ostp/bias_9-14-15_final.pdf</a:t>
            </a:r>
            <a:endParaRPr lang="en-US" dirty="0"/>
          </a:p>
          <a:p>
            <a:r>
              <a:rPr lang="en-US" dirty="0">
                <a:hlinkClick r:id="rId6"/>
              </a:rPr>
              <a:t>https://plato.stanford.edu/entries/implicit-bias/</a:t>
            </a:r>
            <a:endParaRPr lang="en-US" dirty="0"/>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6</a:t>
            </a:fld>
            <a:endParaRPr lang="en-US" dirty="0"/>
          </a:p>
        </p:txBody>
      </p:sp>
    </p:spTree>
    <p:extLst>
      <p:ext uri="{BB962C8B-B14F-4D97-AF65-F5344CB8AC3E}">
        <p14:creationId xmlns:p14="http://schemas.microsoft.com/office/powerpoint/2010/main" val="2264478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solidFill>
                  <a:srgbClr val="002060"/>
                </a:solidFill>
                <a:latin typeface="ITC Franklin Gothic Std Book" panose="020B0504030503020204" pitchFamily="34" charset="0"/>
              </a:rPr>
              <a:t>A stereotype </a:t>
            </a:r>
            <a:r>
              <a:rPr lang="en-US" dirty="0">
                <a:solidFill>
                  <a:srgbClr val="002060"/>
                </a:solidFill>
                <a:latin typeface="ITC Franklin Gothic Std Book" panose="020B0504030503020204" pitchFamily="34" charset="0"/>
              </a:rPr>
              <a:t>is an exaggerated belief, image or distorted truth about a person or group—a generalization that allows for little or no individual differences or social variation. Stereotypes are based on images in mass media, or reputations passed on by parents, peers and other members of society. Stereotypes can be positive or negative.</a:t>
            </a:r>
          </a:p>
          <a:p>
            <a:endParaRPr lang="en-US" dirty="0">
              <a:solidFill>
                <a:srgbClr val="002060"/>
              </a:solidFill>
              <a:latin typeface="ITC Franklin Gothic Std Book" panose="020B0504030503020204" pitchFamily="34" charset="0"/>
            </a:endParaRPr>
          </a:p>
          <a:p>
            <a:r>
              <a:rPr lang="en-US" b="1" dirty="0">
                <a:solidFill>
                  <a:srgbClr val="002060"/>
                </a:solidFill>
                <a:latin typeface="ITC Franklin Gothic Std Book" panose="020B0504030503020204" pitchFamily="34" charset="0"/>
              </a:rPr>
              <a:t>A prejudice </a:t>
            </a:r>
            <a:r>
              <a:rPr lang="en-US" dirty="0">
                <a:solidFill>
                  <a:srgbClr val="002060"/>
                </a:solidFill>
                <a:latin typeface="ITC Franklin Gothic Std Book" panose="020B0504030503020204" pitchFamily="34" charset="0"/>
              </a:rPr>
              <a:t>is an opinion, prejudgment or attitude about a group or its individual members. A prejudice can be positive, but in our usage refers to a negative attitude. Prejudices are often accompanied by ignorance, fear or hatred. Prejudices are formed by a complex psychological process that begins with attachment to a close circle of acquaintances or an "in-group" such as a family. Prejudice is often aimed at "out-groups.”</a:t>
            </a:r>
          </a:p>
          <a:p>
            <a:endParaRPr lang="en-US" dirty="0">
              <a:solidFill>
                <a:srgbClr val="002060"/>
              </a:solidFill>
              <a:latin typeface="ITC Franklin Gothic Std Book" panose="020B0504030503020204" pitchFamily="34" charset="0"/>
            </a:endParaRPr>
          </a:p>
          <a:p>
            <a:r>
              <a:rPr lang="en-US" b="1" dirty="0">
                <a:solidFill>
                  <a:srgbClr val="002060"/>
                </a:solidFill>
                <a:latin typeface="ITC Franklin Gothic Std Book" panose="020B0504030503020204" pitchFamily="34" charset="0"/>
              </a:rPr>
              <a:t>Discrimination</a:t>
            </a:r>
            <a:r>
              <a:rPr lang="en-US" dirty="0">
                <a:solidFill>
                  <a:srgbClr val="002060"/>
                </a:solidFill>
                <a:latin typeface="ITC Franklin Gothic Std Book" panose="020B0504030503020204" pitchFamily="34" charset="0"/>
              </a:rPr>
              <a:t> is behavior that treats people unequally because of their group memberships. Discriminatory behavior, ranging from slights to hate crimes, often begins with negative stereotypes and prejudices.</a:t>
            </a: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7</a:t>
            </a:fld>
            <a:endParaRPr lang="en-US" dirty="0"/>
          </a:p>
        </p:txBody>
      </p:sp>
    </p:spTree>
    <p:extLst>
      <p:ext uri="{BB962C8B-B14F-4D97-AF65-F5344CB8AC3E}">
        <p14:creationId xmlns:p14="http://schemas.microsoft.com/office/powerpoint/2010/main" val="17339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ethical challengers in today’s all data revolution is that we can observe behavior based on repurposing existing data without consent or awareness by those providing the data</a:t>
            </a:r>
          </a:p>
          <a:p>
            <a:pPr marL="171450" indent="-171450">
              <a:buFont typeface="Arial" panose="020B0604020202020204" pitchFamily="34" charset="0"/>
              <a:buChar char="•"/>
            </a:pPr>
            <a:r>
              <a:rPr lang="en-US" dirty="0"/>
              <a:t>The metaphor for this challenge is the Panopticon prison. This prison is a circular building with cells built around a central watchtower. Whoever occupies the the watchtower can observe the behavior of all people without being seen him or herself.  </a:t>
            </a:r>
          </a:p>
          <a:p>
            <a:pPr marL="171450" indent="-171450">
              <a:buFont typeface="Arial" panose="020B0604020202020204" pitchFamily="34" charset="0"/>
              <a:buChar char="•"/>
            </a:pPr>
            <a:r>
              <a:rPr lang="en-US" dirty="0"/>
              <a:t>The prisoners are more likely to behave bc they are being watched; however, this is an imperfect metaphor, bc it is the researchers who are repurposing the data that should be watched to ensure good behavior without restricting access to these data.  </a:t>
            </a:r>
          </a:p>
          <a:p>
            <a:pPr marL="171450" indent="-171450">
              <a:buFont typeface="Arial" panose="020B0604020202020204" pitchFamily="34" charset="0"/>
              <a:buChar char="•"/>
            </a:pPr>
            <a:r>
              <a:rPr lang="en-US" dirty="0"/>
              <a:t>Our view, is that instead of restricting access, we punish misuse of data.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906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As data scientists, we have an obligation to keep ethics at the forefront of our thinking. We are using dat to improve the public good, not to identify individuals in the data and then use that data to gain an advantage,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In some countries legislation has been passed to ensure that researchers act as good data citizens,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recent introduction of legislation in Europe (GDPR), India (the Personal Data Protection Act, 2018)., and California (the California Consumer Privacy Act of 2018) specifically recognize the rights of digital citizens and implicitly address the dangers of the commercial use of personal and personally identifiable data.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hlinkClick r:id="rId3"/>
              </a:rPr>
              <a:t>The ability to micro-target specific populations might be good if you are encouraging kids from low-income households to go to college, but might not be if these same kids are encouraged to sign up for expensive and perhaps not high-quality private trade or other education.</a:t>
            </a:r>
            <a:endParaRPr lang="en-US" dirty="0">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https://towardsdatascience.com/the-ethics-of-data-science-e3b1828affa2</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4"/>
              </a:rPr>
              <a:t>https://blogs.scientificamerican.com/voices/silence-is-never-neutral-neither-is-science/</a:t>
            </a:r>
            <a:endParaRPr lang="en-US" dirty="0"/>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9</a:t>
            </a:fld>
            <a:endParaRPr lang="en-US" dirty="0"/>
          </a:p>
        </p:txBody>
      </p:sp>
    </p:spTree>
    <p:extLst>
      <p:ext uri="{BB962C8B-B14F-4D97-AF65-F5344CB8AC3E}">
        <p14:creationId xmlns:p14="http://schemas.microsoft.com/office/powerpoint/2010/main" val="2812676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k XCp"/>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492538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dirty="0"/>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SHORT PARAGRAPH TEMPLATE TITLE</a:t>
            </a:r>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318242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179693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SHORT PARAGRAPH TEMPLATE TITLE</a:t>
            </a:r>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737225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dirty="0"/>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Bk C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k Cp"/>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
        <p:nvSpPr>
          <p:cNvPr id="5" name="Title 1">
            <a:extLst>
              <a:ext uri="{FF2B5EF4-FFF2-40B4-BE49-F238E27FC236}">
                <a16:creationId xmlns:a16="http://schemas.microsoft.com/office/drawing/2014/main" id="{7B06BE33-76FB-A049-9082-7A272C455129}"/>
              </a:ext>
            </a:extLst>
          </p:cNvPr>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21FAAE23-B945-A44D-88D8-6AA80210B1F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614D3B3-BF2F-9F4F-BB1A-90A09B1CBB20}"/>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6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645850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738266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dirty="0"/>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42395645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1871352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4800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6926476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1117932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Bk C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084561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591315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5AD4-476A-4EC5-A58D-016A19D637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103D7-204F-4731-9FA3-D970C87368C0}"/>
              </a:ext>
            </a:extLst>
          </p:cNvPr>
          <p:cNvSpPr>
            <a:spLocks noGrp="1"/>
          </p:cNvSpPr>
          <p:nvPr>
            <p:ph type="dt" sz="half" idx="10"/>
          </p:nvPr>
        </p:nvSpPr>
        <p:spPr/>
        <p:txBody>
          <a:bodyPr/>
          <a:lstStyle/>
          <a:p>
            <a:fld id="{90753657-14BD-45A1-93C4-8C0B73BB50C3}" type="datetimeFigureOut">
              <a:rPr lang="en-US" smtClean="0"/>
              <a:t>6/20/22</a:t>
            </a:fld>
            <a:endParaRPr lang="en-US" dirty="0"/>
          </a:p>
        </p:txBody>
      </p:sp>
      <p:sp>
        <p:nvSpPr>
          <p:cNvPr id="4" name="Footer Placeholder 3">
            <a:extLst>
              <a:ext uri="{FF2B5EF4-FFF2-40B4-BE49-F238E27FC236}">
                <a16:creationId xmlns:a16="http://schemas.microsoft.com/office/drawing/2014/main" id="{0E4B79CB-265D-40B9-976F-D6CAB68B5AB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A993402-7E98-411D-937B-8AA1D8ACD4FF}"/>
              </a:ext>
            </a:extLst>
          </p:cNvPr>
          <p:cNvSpPr>
            <a:spLocks noGrp="1"/>
          </p:cNvSpPr>
          <p:nvPr>
            <p:ph type="sldNum" sz="quarter" idx="12"/>
          </p:nvPr>
        </p:nvSpPr>
        <p:spPr/>
        <p:txBody>
          <a:bodyPr/>
          <a:lstStyle/>
          <a:p>
            <a:fld id="{E6DD624A-2A69-4E5D-AE09-F1B680DD9B74}" type="slidenum">
              <a:rPr lang="en-US" smtClean="0"/>
              <a:t>‹#›</a:t>
            </a:fld>
            <a:endParaRPr lang="en-US" dirty="0"/>
          </a:p>
        </p:txBody>
      </p:sp>
    </p:spTree>
    <p:extLst>
      <p:ext uri="{BB962C8B-B14F-4D97-AF65-F5344CB8AC3E}">
        <p14:creationId xmlns:p14="http://schemas.microsoft.com/office/powerpoint/2010/main" val="4227277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115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3704193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4068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dirty="0"/>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734783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408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7610611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dirty="0"/>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364646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780949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078770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22761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619781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dirty="0"/>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23939699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903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dirty="0"/>
          </a:p>
        </p:txBody>
      </p:sp>
      <p:sp>
        <p:nvSpPr>
          <p:cNvPr id="4" name="Title 1">
            <a:extLst>
              <a:ext uri="{FF2B5EF4-FFF2-40B4-BE49-F238E27FC236}">
                <a16:creationId xmlns:a16="http://schemas.microsoft.com/office/drawing/2014/main" id="{F199EFBE-D2CF-5644-B3D1-4974F713B5ED}"/>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3335171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4077729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Bk C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668313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247624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820623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dirty="0"/>
              <a:t>TITLE FOR A TABLE HERE</a:t>
            </a:r>
          </a:p>
        </p:txBody>
      </p:sp>
    </p:spTree>
    <p:extLst>
      <p:ext uri="{BB962C8B-B14F-4D97-AF65-F5344CB8AC3E}">
        <p14:creationId xmlns:p14="http://schemas.microsoft.com/office/powerpoint/2010/main" val="753439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916638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7593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1389253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29688109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15288201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82139"/>
            <a:ext cx="4945311" cy="475861"/>
          </a:xfrm>
          <a:prstGeom prst="rect">
            <a:avLst/>
          </a:prstGeom>
        </p:spPr>
      </p:pic>
    </p:spTree>
    <p:extLst>
      <p:ext uri="{BB962C8B-B14F-4D97-AF65-F5344CB8AC3E}">
        <p14:creationId xmlns:p14="http://schemas.microsoft.com/office/powerpoint/2010/main" val="3263367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26942294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6D71-FD83-0747-9C62-3E1B38195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3A65B-2CE9-0743-84D3-F0B265B07A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92263A-D5CB-2A46-9027-8CCDB0BCA45C}"/>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5" name="Footer Placeholder 4">
            <a:extLst>
              <a:ext uri="{FF2B5EF4-FFF2-40B4-BE49-F238E27FC236}">
                <a16:creationId xmlns:a16="http://schemas.microsoft.com/office/drawing/2014/main" id="{46BC5F34-0429-5E4C-8AA5-D414984902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7565E8-5CF8-4147-B827-51274B04AD92}"/>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2174719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9A8F-2757-F644-8D09-A0F5FB695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C8ED6-466D-FF46-8C4C-CF5AA592D7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FE830-CF73-BF4D-8D77-E51DF8C2FC5A}"/>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5" name="Footer Placeholder 4">
            <a:extLst>
              <a:ext uri="{FF2B5EF4-FFF2-40B4-BE49-F238E27FC236}">
                <a16:creationId xmlns:a16="http://schemas.microsoft.com/office/drawing/2014/main" id="{79754E7A-A63C-104C-AE2E-E22AA94502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8306BB-D604-3043-B0B3-C73BB222C96E}"/>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34237834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A231-3265-F344-8506-B9D5DC643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F1CD8-0DB0-4549-8A93-C5025B400E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98E1F4-83D1-5049-80DA-B73E0F092F3A}"/>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5" name="Footer Placeholder 4">
            <a:extLst>
              <a:ext uri="{FF2B5EF4-FFF2-40B4-BE49-F238E27FC236}">
                <a16:creationId xmlns:a16="http://schemas.microsoft.com/office/drawing/2014/main" id="{95EB603D-CA57-0445-AE1A-60000F70E5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5A9C61-B584-514F-88B3-C06D15038C66}"/>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33836753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C247F-90CE-C445-9550-0A5FD7339A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18FD4-CBD3-4D47-B205-1CC03E7D05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F25A6C-5780-8A41-A00E-EDC63CAC2C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673308-D932-6647-8650-C7A9A52EBFBF}"/>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6" name="Footer Placeholder 5">
            <a:extLst>
              <a:ext uri="{FF2B5EF4-FFF2-40B4-BE49-F238E27FC236}">
                <a16:creationId xmlns:a16="http://schemas.microsoft.com/office/drawing/2014/main" id="{09DD8DB0-9AA1-A846-AA52-0C43E9637BA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7316BD-5085-5E48-8F50-4FE42750679B}"/>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4052114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0AFE-2D39-4C47-B37E-48CC96677D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CD58A-41E7-A847-87D2-3749A3161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1F025D-65E8-254A-A09F-B6E51148039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0238DF-ADD7-754B-9FF0-293F1B4E3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890841-538B-544C-BC85-E6F456B888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B9360-89FC-C04A-A0F3-9B9EE33202FF}"/>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8" name="Footer Placeholder 7">
            <a:extLst>
              <a:ext uri="{FF2B5EF4-FFF2-40B4-BE49-F238E27FC236}">
                <a16:creationId xmlns:a16="http://schemas.microsoft.com/office/drawing/2014/main" id="{06CCE6CE-8D48-E94D-9947-E092DACB821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DD853A0-B83D-B444-8423-83A4E472AF2B}"/>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19981527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20459423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DDA23E-C4FD-7D46-81FF-B4ABB5AB64C3}"/>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3" name="Footer Placeholder 2">
            <a:extLst>
              <a:ext uri="{FF2B5EF4-FFF2-40B4-BE49-F238E27FC236}">
                <a16:creationId xmlns:a16="http://schemas.microsoft.com/office/drawing/2014/main" id="{6D2687A6-5EEA-F945-89BC-F0C7D27093B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359ADF1-5981-DB41-A12D-9FA9D125AAFF}"/>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33846351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7157-E874-7D40-9BE1-7045F3127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798709-3EA2-1A4D-8DCA-7B568438BB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927546-3BC1-EC43-804C-6FA032139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A313C-4DC2-C047-90AC-E534BF9DD4F5}"/>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6" name="Footer Placeholder 5">
            <a:extLst>
              <a:ext uri="{FF2B5EF4-FFF2-40B4-BE49-F238E27FC236}">
                <a16:creationId xmlns:a16="http://schemas.microsoft.com/office/drawing/2014/main" id="{2B23B22C-6424-4743-A6FC-CC5755023F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F0D10F-3D5A-994C-BE87-E2D69FD40554}"/>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29719932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7556-CAF1-0C42-A08E-1901AA51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83D0B3-7BDA-B442-89B4-02ADBF796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F76D348-5794-8B4C-BBC7-148547971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F5F662-F6A8-FF48-A2E2-63D996BF6095}"/>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6" name="Footer Placeholder 5">
            <a:extLst>
              <a:ext uri="{FF2B5EF4-FFF2-40B4-BE49-F238E27FC236}">
                <a16:creationId xmlns:a16="http://schemas.microsoft.com/office/drawing/2014/main" id="{8F657CB2-316B-B340-A48E-F488E49275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33CB7D-3CE6-B44F-A17D-51FF021FB075}"/>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8882309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5536-6846-3347-B7DE-F1581B20EA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5C5FD7-7C7B-0A4B-BC61-C214909305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C8EB1-4D9D-EA43-9A59-FC87C12436E4}"/>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5" name="Footer Placeholder 4">
            <a:extLst>
              <a:ext uri="{FF2B5EF4-FFF2-40B4-BE49-F238E27FC236}">
                <a16:creationId xmlns:a16="http://schemas.microsoft.com/office/drawing/2014/main" id="{F2417568-6938-A34B-AA79-7AA2D9FC13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BC7290-30B5-BB42-8A99-202152E68F17}"/>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37282137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AE5D72-40FE-1742-B5A8-7DEC7EDB61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88834-88EE-9642-9FAD-8808CABAF3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A1B3C-59EB-1E46-AABB-56F1096CD3E7}"/>
              </a:ext>
            </a:extLst>
          </p:cNvPr>
          <p:cNvSpPr>
            <a:spLocks noGrp="1"/>
          </p:cNvSpPr>
          <p:nvPr>
            <p:ph type="dt" sz="half" idx="10"/>
          </p:nvPr>
        </p:nvSpPr>
        <p:spPr/>
        <p:txBody>
          <a:bodyPr/>
          <a:lstStyle/>
          <a:p>
            <a:fld id="{55A8175D-B2D9-2947-8BCF-E687A7FE1857}" type="datetimeFigureOut">
              <a:rPr lang="en-US" smtClean="0"/>
              <a:t>6/20/22</a:t>
            </a:fld>
            <a:endParaRPr lang="en-US" dirty="0"/>
          </a:p>
        </p:txBody>
      </p:sp>
      <p:sp>
        <p:nvSpPr>
          <p:cNvPr id="5" name="Footer Placeholder 4">
            <a:extLst>
              <a:ext uri="{FF2B5EF4-FFF2-40B4-BE49-F238E27FC236}">
                <a16:creationId xmlns:a16="http://schemas.microsoft.com/office/drawing/2014/main" id="{4256527B-0450-5C45-A8A8-78D1542CEF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2735EA-86BE-C84F-97A6-9FB38FF7CF85}"/>
              </a:ext>
            </a:extLst>
          </p:cNvPr>
          <p:cNvSpPr>
            <a:spLocks noGrp="1"/>
          </p:cNvSpPr>
          <p:nvPr>
            <p:ph type="sldNum" sz="quarter" idx="12"/>
          </p:nvPr>
        </p:nvSpPr>
        <p:spPr/>
        <p:txBody>
          <a:bodyPr/>
          <a:lstStyle/>
          <a:p>
            <a:fld id="{9994D77B-0506-FE43-8A0C-C4BA365F3B9A}" type="slidenum">
              <a:rPr lang="en-US" smtClean="0"/>
              <a:t>‹#›</a:t>
            </a:fld>
            <a:endParaRPr lang="en-US" dirty="0"/>
          </a:p>
        </p:txBody>
      </p:sp>
    </p:spTree>
    <p:extLst>
      <p:ext uri="{BB962C8B-B14F-4D97-AF65-F5344CB8AC3E}">
        <p14:creationId xmlns:p14="http://schemas.microsoft.com/office/powerpoint/2010/main" val="740052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211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dirty="0"/>
              <a:t>TITLE HERE</a:t>
            </a:r>
          </a:p>
        </p:txBody>
      </p:sp>
    </p:spTree>
    <p:extLst>
      <p:ext uri="{BB962C8B-B14F-4D97-AF65-F5344CB8AC3E}">
        <p14:creationId xmlns:p14="http://schemas.microsoft.com/office/powerpoint/2010/main" val="11571753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dirty="0"/>
          </a:p>
        </p:txBody>
      </p:sp>
    </p:spTree>
    <p:extLst>
      <p:ext uri="{BB962C8B-B14F-4D97-AF65-F5344CB8AC3E}">
        <p14:creationId xmlns:p14="http://schemas.microsoft.com/office/powerpoint/2010/main" val="3009782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
        <p:nvSpPr>
          <p:cNvPr id="5" name="Title 1">
            <a:extLst>
              <a:ext uri="{FF2B5EF4-FFF2-40B4-BE49-F238E27FC236}">
                <a16:creationId xmlns:a16="http://schemas.microsoft.com/office/drawing/2014/main" id="{7B06BE33-76FB-A049-9082-7A272C455129}"/>
              </a:ext>
            </a:extLst>
          </p:cNvPr>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21FAAE23-B945-A44D-88D8-6AA80210B1F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614D3B3-BF2F-9F4F-BB1A-90A09B1CBB20}"/>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6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338484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600"/>
            </a:lvl1pPr>
          </a:lstStyle>
          <a:p>
            <a:r>
              <a:rPr lang="en-US" dirty="0"/>
              <a:t>JSR-19-2I   </a:t>
            </a: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600"/>
            </a:lvl1pPr>
          </a:lstStyle>
          <a:p>
            <a:r>
              <a:rPr lang="en-US" dirty="0"/>
              <a:t>Unclassified</a:t>
            </a: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600"/>
            </a:lvl1pPr>
          </a:lstStyle>
          <a:p>
            <a:fld id="{FC82B175-F70D-164E-8FA1-DC1A0FDCECB0}" type="slidenum">
              <a:rPr lang="en-US" smtClean="0"/>
              <a:pPr/>
              <a:t>‹#›</a:t>
            </a:fld>
            <a:endParaRPr lang="en-US" dirty="0"/>
          </a:p>
        </p:txBody>
      </p:sp>
    </p:spTree>
    <p:extLst>
      <p:ext uri="{BB962C8B-B14F-4D97-AF65-F5344CB8AC3E}">
        <p14:creationId xmlns:p14="http://schemas.microsoft.com/office/powerpoint/2010/main" val="10866973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36961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3896880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357896"/>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1" y="1395389"/>
            <a:ext cx="10434577" cy="4422449"/>
          </a:xfrm>
          <a:prstGeom prst="rect">
            <a:avLst/>
          </a:prstGeom>
        </p:spPr>
        <p:txBody>
          <a:bodyPr/>
          <a:lstStyle>
            <a:lvl1pPr marL="349250" indent="-349250">
              <a:tabLst/>
              <a:defRPr sz="3200">
                <a:latin typeface="ITC Franklin Gothic Std Book" panose="020B0504030503020204" pitchFamily="34" charset="0"/>
              </a:defRPr>
            </a:lvl1pPr>
            <a:lvl2pPr marL="803275" indent="-346075">
              <a:buFont typeface="System Font Regular"/>
              <a:buChar char="–"/>
              <a:tabLst/>
              <a:defRPr sz="2800">
                <a:latin typeface="ITC Franklin Gothic Std Book" panose="020B0504030503020204" pitchFamily="34" charset="0"/>
              </a:defRPr>
            </a:lvl2pPr>
            <a:lvl3pPr marL="1211263" indent="-296863">
              <a:buFont typeface="Courier New" panose="02070309020205020404" pitchFamily="49" charset="0"/>
              <a:buChar char="o"/>
              <a:tabLst/>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9238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dirty="0"/>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dirty="0">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06690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59988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5.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7.pn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7.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13.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5.xml"/><Relationship Id="rId1" Type="http://schemas.openxmlformats.org/officeDocument/2006/relationships/slideLayout" Target="../slideLayouts/slideLayout37.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38.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image" Target="../media/image7.pn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19.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6" Type="http://schemas.openxmlformats.org/officeDocument/2006/relationships/image" Target="../media/image4.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3.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9.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4.emf"/><Relationship Id="rId5" Type="http://schemas.openxmlformats.org/officeDocument/2006/relationships/slideLayout" Target="../slideLayouts/slideLayout6.xml"/><Relationship Id="rId10" Type="http://schemas.openxmlformats.org/officeDocument/2006/relationships/image" Target="../media/image3.png"/><Relationship Id="rId4" Type="http://schemas.openxmlformats.org/officeDocument/2006/relationships/slideLayout" Target="../slideLayouts/slideLayout5.xml"/><Relationship Id="rId9" Type="http://schemas.openxmlformats.org/officeDocument/2006/relationships/image" Target="../media/image1.jpe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20.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7.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21.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2.xml"/><Relationship Id="rId1" Type="http://schemas.openxmlformats.org/officeDocument/2006/relationships/slideLayout" Target="../slideLayouts/slideLayout73.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9.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2.xml"/><Relationship Id="rId7" Type="http://schemas.openxmlformats.org/officeDocument/2006/relationships/image" Target="../media/image1.jpe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4.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15.xml"/><Relationship Id="rId5" Type="http://schemas.openxmlformats.org/officeDocument/2006/relationships/image" Target="../media/image4.emf"/><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8.xml"/><Relationship Id="rId7" Type="http://schemas.openxmlformats.org/officeDocument/2006/relationships/image" Target="../media/image1.jpe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6.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21.xml"/><Relationship Id="rId6" Type="http://schemas.openxmlformats.org/officeDocument/2006/relationships/image" Target="../media/image4.emf"/><Relationship Id="rId5" Type="http://schemas.openxmlformats.org/officeDocument/2006/relationships/image" Target="../media/image6.png"/><Relationship Id="rId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1.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9.xml"/><Relationship Id="rId1" Type="http://schemas.openxmlformats.org/officeDocument/2006/relationships/slideLayout" Target="../slideLayouts/slideLayout24.xml"/><Relationship Id="rId4" Type="http://schemas.openxmlformats.org/officeDocument/2006/relationships/image" Target="../media/image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829123"/>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939296"/>
      </p:ext>
    </p:extLst>
  </p:cSld>
  <p:clrMap bg1="lt1" tx1="dk1" bg2="lt2" tx2="dk2" accent1="accent1" accent2="accent2" accent3="accent3" accent4="accent4" accent5="accent5" accent6="accent6" hlink="hlink" folHlink="folHlink"/>
  <p:sldLayoutIdLst>
    <p:sldLayoutId id="2147483709" r:id="rId1"/>
    <p:sldLayoutId id="214748371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3732268"/>
      </p:ext>
    </p:extLst>
  </p:cSld>
  <p:clrMap bg1="lt1" tx1="dk1" bg2="lt2" tx2="dk2" accent1="accent1" accent2="accent2" accent3="accent3" accent4="accent4" accent5="accent5" accent6="accent6" hlink="hlink" folHlink="folHlink"/>
  <p:sldLayoutIdLst>
    <p:sldLayoutId id="2147483713" r:id="rId1"/>
    <p:sldLayoutId id="2147483715"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3194312398"/>
      </p:ext>
    </p:extLst>
  </p:cSld>
  <p:clrMap bg1="lt1" tx1="dk1" bg2="lt2" tx2="dk2" accent1="accent1" accent2="accent2" accent3="accent3" accent4="accent4" accent5="accent5" accent6="accent6" hlink="hlink" folHlink="folHlink"/>
  <p:sldLayoutIdLst>
    <p:sldLayoutId id="2147483717" r:id="rId1"/>
    <p:sldLayoutId id="2147483756" r:id="rId2"/>
    <p:sldLayoutId id="2147483760" r:id="rId3"/>
    <p:sldLayoutId id="2147483761" r:id="rId4"/>
    <p:sldLayoutId id="2147483765"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957888"/>
      </p:ext>
    </p:extLst>
  </p:cSld>
  <p:clrMap bg1="lt1" tx1="dk1" bg2="lt2" tx2="dk2" accent1="accent1" accent2="accent2" accent3="accent3" accent4="accent4" accent5="accent5" accent6="accent6" hlink="hlink" folHlink="folHlink"/>
  <p:sldLayoutIdLst>
    <p:sldLayoutId id="2147483720" r:id="rId1"/>
    <p:sldLayoutId id="214748372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9559142"/>
      </p:ext>
    </p:extLst>
  </p:cSld>
  <p:clrMap bg1="lt1" tx1="dk1" bg2="lt2" tx2="dk2" accent1="accent1" accent2="accent2" accent3="accent3" accent4="accent4" accent5="accent5" accent6="accent6" hlink="hlink" folHlink="folHlink"/>
  <p:sldLayoutIdLst>
    <p:sldLayoutId id="2147483724"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443390"/>
      </p:ext>
    </p:extLst>
  </p:cSld>
  <p:clrMap bg1="lt1" tx1="dk1" bg2="lt2" tx2="dk2" accent1="accent1" accent2="accent2" accent3="accent3" accent4="accent4" accent5="accent5" accent6="accent6" hlink="hlink" folHlink="folHlink"/>
  <p:sldLayoutIdLst>
    <p:sldLayoutId id="21474837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2328330162"/>
      </p:ext>
    </p:extLst>
  </p:cSld>
  <p:clrMap bg1="lt1" tx1="dk1" bg2="lt2" tx2="dk2" accent1="accent1" accent2="accent2" accent3="accent3" accent4="accent4" accent5="accent5" accent6="accent6" hlink="hlink" folHlink="folHlink"/>
  <p:sldLayoutIdLst>
    <p:sldLayoutId id="2147483742" r:id="rId1"/>
    <p:sldLayoutId id="2147483744" r:id="rId2"/>
    <p:sldLayoutId id="2147483745"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444542"/>
      </p:ext>
    </p:extLst>
  </p:cSld>
  <p:clrMap bg1="lt1" tx1="dk1" bg2="lt2" tx2="dk2" accent1="accent1" accent2="accent2" accent3="accent3" accent4="accent4" accent5="accent5" accent6="accent6" hlink="hlink" folHlink="folHlink"/>
  <p:sldLayoutIdLst>
    <p:sldLayoutId id="2147483747" r:id="rId1"/>
    <p:sldLayoutId id="214748374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128202012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93" r:id="rId6"/>
    <p:sldLayoutId id="2147483692" r:id="rId7"/>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D01C9-49C1-D142-9C55-7A28DC92D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0B91977-7B8C-CB49-89A4-5DF7D977A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9A26D-786C-0440-9A1E-7599E227F3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A8175D-B2D9-2947-8BCF-E687A7FE1857}" type="datetimeFigureOut">
              <a:rPr lang="en-US" smtClean="0"/>
              <a:t>6/20/22</a:t>
            </a:fld>
            <a:endParaRPr lang="en-US" dirty="0"/>
          </a:p>
        </p:txBody>
      </p:sp>
      <p:sp>
        <p:nvSpPr>
          <p:cNvPr id="5" name="Footer Placeholder 4">
            <a:extLst>
              <a:ext uri="{FF2B5EF4-FFF2-40B4-BE49-F238E27FC236}">
                <a16:creationId xmlns:a16="http://schemas.microsoft.com/office/drawing/2014/main" id="{74EAC1F2-ED8F-EA41-BF83-B5898AAF8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34318D8-F920-7148-97F2-F2651D412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4D77B-0506-FE43-8A0C-C4BA365F3B9A}" type="slidenum">
              <a:rPr lang="en-US" smtClean="0"/>
              <a:t>‹#›</a:t>
            </a:fld>
            <a:endParaRPr lang="en-US" dirty="0"/>
          </a:p>
        </p:txBody>
      </p:sp>
    </p:spTree>
    <p:extLst>
      <p:ext uri="{BB962C8B-B14F-4D97-AF65-F5344CB8AC3E}">
        <p14:creationId xmlns:p14="http://schemas.microsoft.com/office/powerpoint/2010/main" val="67037098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800" r:id="rId12"/>
  </p:sldLayoutIdLst>
  <p:txStyles>
    <p:titleStyle>
      <a:lvl1pPr algn="l" defTabSz="914400" rtl="0" eaLnBrk="1" latinLnBrk="0" hangingPunct="1">
        <a:lnSpc>
          <a:spcPct val="90000"/>
        </a:lnSpc>
        <a:spcBef>
          <a:spcPct val="0"/>
        </a:spcBef>
        <a:buNone/>
        <a:defRPr sz="4400" b="1" kern="1200">
          <a:solidFill>
            <a:srgbClr val="E46C0A"/>
          </a:solidFill>
          <a:latin typeface="ITC Franklin Gothic Std Book" panose="020B05040305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D3168"/>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D3168"/>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D3168"/>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D3168"/>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D3168"/>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31973409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4"/>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1970220998"/>
      </p:ext>
    </p:extLst>
  </p:cSld>
  <p:clrMap bg1="lt1" tx1="dk1" bg2="lt2" tx2="dk2" accent1="accent1" accent2="accent2" accent3="accent3" accent4="accent4" accent5="accent5" accent6="accent6" hlink="hlink" folHlink="folHlink"/>
  <p:sldLayoutIdLst>
    <p:sldLayoutId id="214748379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sp>
        <p:nvSpPr>
          <p:cNvPr id="8" name="Rectangle 6"/>
          <p:cNvSpPr/>
          <p:nvPr userDrawn="1"/>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5" cstate="hqprint">
            <a:extLst>
              <a:ext uri="{28A0092B-C50C-407E-A947-70E740481C1C}">
                <a14:useLocalDpi xmlns:a14="http://schemas.microsoft.com/office/drawing/2010/main"/>
              </a:ext>
            </a:extLst>
          </a:blip>
          <a:srcRect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11" name="Picture 10"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 id="2147483697" r:id="rId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4"/>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2173512733"/>
      </p:ext>
    </p:extLst>
  </p:cSld>
  <p:clrMap bg1="lt1" tx1="dk1" bg2="lt2" tx2="dk2" accent1="accent1" accent2="accent2" accent3="accent3" accent4="accent4" accent5="accent5" accent6="accent6" hlink="hlink" folHlink="folHlink"/>
  <p:sldLayoutIdLst>
    <p:sldLayoutId id="214748369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hyperlink" Target="http://www.nature.com/articles/d41586-019-01720-7" TargetMode="External"/><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8.tiff"/><Relationship Id="rId7" Type="http://schemas.openxmlformats.org/officeDocument/2006/relationships/image" Target="../media/image31.tiff"/><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hyperlink" Target="http://www.nature.com/articles/d41586-019-01720-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3.xml"/><Relationship Id="rId4" Type="http://schemas.openxmlformats.org/officeDocument/2006/relationships/hyperlink" Target="http://www.nature.com/articles/d41586-019-01720-7"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3.tiff"/></Relationships>
</file>

<file path=ppt/slides/_rels/slide4.xml.rels><?xml version="1.0" encoding="UTF-8" standalone="yes"?>
<Relationships xmlns="http://schemas.openxmlformats.org/package/2006/relationships"><Relationship Id="rId8" Type="http://schemas.openxmlformats.org/officeDocument/2006/relationships/hyperlink" Target="https://www.bloomberg.com/graphics/2016-amazon-same-day/"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hyperlink" Target="https://www.sciencemag.org/news/2019/10/hospital-risk-scores-prioritize-white-patients?utm_campaign=news_daily_2019-10-24&amp;et_rid=475169293&amp;et_cid=3044305" TargetMode="External"/><Relationship Id="rId2" Type="http://schemas.openxmlformats.org/officeDocument/2006/relationships/notesSlide" Target="../notesSlides/notesSlide5.xml"/><Relationship Id="rId1" Type="http://schemas.openxmlformats.org/officeDocument/2006/relationships/slideLayout" Target="../slideLayouts/slideLayout6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hyperlink" Target="https://ethicsunwrapped.utexas.edu/wp-content/uploads/2018/11/Implicit-Bias-Teaching-Notes.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hyperlink" Target="https://www.tolerance.org/professional-development/test-yourself-for-hidden-bias" TargetMode="External"/><Relationship Id="rId5" Type="http://schemas.openxmlformats.org/officeDocument/2006/relationships/image" Target="../media/image23.tiff"/><Relationship Id="rId4" Type="http://schemas.openxmlformats.org/officeDocument/2006/relationships/image" Target="../media/image22.tif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hyperlink" Target="https://towardsdatascience.com/the-ethics-of-data-science-e3b1828affa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758E890-DCF5-2144-905E-63230D52FD53}"/>
              </a:ext>
            </a:extLst>
          </p:cNvPr>
          <p:cNvSpPr>
            <a:spLocks noGrp="1"/>
          </p:cNvSpPr>
          <p:nvPr>
            <p:ph type="body" sz="quarter" idx="10"/>
          </p:nvPr>
        </p:nvSpPr>
        <p:spPr>
          <a:xfrm>
            <a:off x="461053" y="827487"/>
            <a:ext cx="11814048" cy="3000202"/>
          </a:xfrm>
        </p:spPr>
        <p:txBody>
          <a:bodyPr/>
          <a:lstStyle/>
          <a:p>
            <a:r>
              <a:rPr lang="en-US" sz="4800" dirty="0">
                <a:latin typeface="ITC Franklin Gothic Std Book" panose="020B0504030503020204" pitchFamily="34" charset="0"/>
              </a:rPr>
              <a:t>Research Ethics</a:t>
            </a:r>
          </a:p>
          <a:p>
            <a:r>
              <a:rPr lang="en-US" sz="4800" dirty="0">
                <a:latin typeface="ITC Franklin Gothic Std Book" panose="020B0504030503020204" pitchFamily="34" charset="0"/>
              </a:rPr>
              <a:t>Ethical Principles and Practice </a:t>
            </a:r>
            <a:br>
              <a:rPr lang="en-US" sz="4800" dirty="0">
                <a:latin typeface="ITC Franklin Gothic Std Book" panose="020B0504030503020204" pitchFamily="34" charset="0"/>
              </a:rPr>
            </a:br>
            <a:r>
              <a:rPr lang="en-US" sz="4800" dirty="0">
                <a:latin typeface="ITC Franklin Gothic Std Book" panose="020B0504030503020204" pitchFamily="34" charset="0"/>
              </a:rPr>
              <a:t>for the All Data Revolution</a:t>
            </a:r>
            <a:endParaRPr lang="en-US" sz="2000" dirty="0">
              <a:latin typeface="ITC Franklin Gothic Std Book" panose="020B0504030503020204" pitchFamily="34" charset="0"/>
            </a:endParaRPr>
          </a:p>
          <a:p>
            <a:endParaRPr lang="en-US" sz="4800" dirty="0">
              <a:latin typeface="ITC Franklin Gothic Std Book" panose="020B0504030503020204" pitchFamily="34" charset="0"/>
            </a:endParaRPr>
          </a:p>
          <a:p>
            <a:endParaRPr lang="en-US" sz="4800" dirty="0">
              <a:latin typeface="ITC Franklin Gothic Std Book" panose="020B0504030503020204" pitchFamily="34" charset="0"/>
            </a:endParaRPr>
          </a:p>
        </p:txBody>
      </p:sp>
      <p:sp>
        <p:nvSpPr>
          <p:cNvPr id="5" name="Rectangle 4">
            <a:extLst>
              <a:ext uri="{FF2B5EF4-FFF2-40B4-BE49-F238E27FC236}">
                <a16:creationId xmlns:a16="http://schemas.microsoft.com/office/drawing/2014/main" id="{1136B8D8-4559-C140-B3D2-D01165B97963}"/>
              </a:ext>
            </a:extLst>
          </p:cNvPr>
          <p:cNvSpPr/>
          <p:nvPr/>
        </p:nvSpPr>
        <p:spPr>
          <a:xfrm>
            <a:off x="4964567" y="5086239"/>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5047860" y="5703063"/>
            <a:ext cx="2640563" cy="560667"/>
          </a:xfrm>
          <a:prstGeom prst="rect">
            <a:avLst/>
          </a:prstGeom>
        </p:spPr>
      </p:pic>
      <p:sp>
        <p:nvSpPr>
          <p:cNvPr id="10" name="Text Placeholder 8">
            <a:extLst>
              <a:ext uri="{FF2B5EF4-FFF2-40B4-BE49-F238E27FC236}">
                <a16:creationId xmlns:a16="http://schemas.microsoft.com/office/drawing/2014/main" id="{1BD89728-CC4B-1445-8880-42C406C29F7F}"/>
              </a:ext>
            </a:extLst>
          </p:cNvPr>
          <p:cNvSpPr>
            <a:spLocks noGrp="1"/>
          </p:cNvSpPr>
          <p:nvPr>
            <p:ph type="body" sz="quarter" idx="11"/>
          </p:nvPr>
        </p:nvSpPr>
        <p:spPr>
          <a:xfrm>
            <a:off x="461053" y="3201983"/>
            <a:ext cx="11814175" cy="454033"/>
          </a:xfrm>
        </p:spPr>
        <p:txBody>
          <a:bodyPr/>
          <a:lstStyle/>
          <a:p>
            <a:pPr>
              <a:spcBef>
                <a:spcPts val="0"/>
              </a:spcBef>
            </a:pPr>
            <a:r>
              <a:rPr lang="en-US" sz="3600" b="0" cap="none" dirty="0">
                <a:latin typeface="ITC Franklin Gothic Std Book" panose="020B0504030503020204" pitchFamily="34" charset="0"/>
              </a:rPr>
              <a:t>Stephanie Shipp</a:t>
            </a:r>
          </a:p>
          <a:p>
            <a:pPr>
              <a:spcBef>
                <a:spcPts val="0"/>
              </a:spcBef>
            </a:pPr>
            <a:r>
              <a:rPr lang="en-US" sz="3600" b="0" cap="none" dirty="0">
                <a:latin typeface="ITC Franklin Gothic Std Book" panose="020B0504030503020204" pitchFamily="34" charset="0"/>
              </a:rPr>
              <a:t>Social and Decision Analytics Division</a:t>
            </a:r>
          </a:p>
          <a:p>
            <a:pPr>
              <a:spcBef>
                <a:spcPts val="0"/>
              </a:spcBef>
            </a:pPr>
            <a:r>
              <a:rPr lang="en-US" sz="3600" b="0" cap="none" dirty="0">
                <a:latin typeface="ITC Franklin Gothic Std Book" panose="020B0504030503020204" pitchFamily="34" charset="0"/>
              </a:rPr>
              <a:t> </a:t>
            </a:r>
          </a:p>
        </p:txBody>
      </p:sp>
      <p:sp>
        <p:nvSpPr>
          <p:cNvPr id="11" name="Text Placeholder 15">
            <a:extLst>
              <a:ext uri="{FF2B5EF4-FFF2-40B4-BE49-F238E27FC236}">
                <a16:creationId xmlns:a16="http://schemas.microsoft.com/office/drawing/2014/main" id="{7D125C30-05E1-F845-A15B-D87200215437}"/>
              </a:ext>
            </a:extLst>
          </p:cNvPr>
          <p:cNvSpPr txBox="1">
            <a:spLocks/>
          </p:cNvSpPr>
          <p:nvPr/>
        </p:nvSpPr>
        <p:spPr>
          <a:xfrm>
            <a:off x="83228" y="4530412"/>
            <a:ext cx="12192000" cy="1000978"/>
          </a:xfrm>
          <a:prstGeom prst="rect">
            <a:avLst/>
          </a:prstGeom>
        </p:spPr>
        <p:txBody>
          <a:bodyPr vert="horz"/>
          <a:lstStyle>
            <a:lvl1pPr marL="0" indent="0" algn="ctr" defTabSz="914400" rtl="0" eaLnBrk="1" latinLnBrk="0" hangingPunct="1">
              <a:lnSpc>
                <a:spcPct val="90000"/>
              </a:lnSpc>
              <a:spcBef>
                <a:spcPts val="1000"/>
              </a:spcBef>
              <a:buFontTx/>
              <a:buNone/>
              <a:defRPr sz="1600" b="0" i="1" kern="1200" baseline="0">
                <a:solidFill>
                  <a:schemeClr val="bg1"/>
                </a:solidFill>
                <a:latin typeface="ITC Franklin Gothic Std Book"/>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i="0" dirty="0"/>
              <a:t>DSPG 2022</a:t>
            </a:r>
          </a:p>
          <a:p>
            <a:r>
              <a:rPr lang="en-US" sz="2400" i="0" dirty="0"/>
              <a:t>June 21, 2022</a:t>
            </a:r>
          </a:p>
        </p:txBody>
      </p:sp>
    </p:spTree>
    <p:extLst>
      <p:ext uri="{BB962C8B-B14F-4D97-AF65-F5344CB8AC3E}">
        <p14:creationId xmlns:p14="http://schemas.microsoft.com/office/powerpoint/2010/main" val="3220681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p:txBody>
          <a:bodyPr/>
          <a:lstStyle/>
          <a:p>
            <a:r>
              <a:rPr lang="en-US" dirty="0">
                <a:cs typeface="+mj-cs"/>
              </a:rPr>
              <a:t>The Belmont Report</a:t>
            </a:r>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561963" y="1629297"/>
            <a:ext cx="7354128" cy="3449745"/>
          </a:xfrm>
        </p:spPr>
        <p:txBody>
          <a:bodyPr/>
          <a:lstStyle/>
          <a:p>
            <a:pPr marL="0" lvl="0" indent="0">
              <a:buNone/>
            </a:pPr>
            <a:r>
              <a:rPr lang="en-US" sz="2200" dirty="0">
                <a:solidFill>
                  <a:srgbClr val="01316C"/>
                </a:solidFill>
              </a:rPr>
              <a:t>The </a:t>
            </a:r>
            <a:r>
              <a:rPr lang="en-US" sz="2200" b="1" dirty="0">
                <a:solidFill>
                  <a:srgbClr val="E46C0A"/>
                </a:solidFill>
              </a:rPr>
              <a:t>Belmont Principles </a:t>
            </a:r>
            <a:r>
              <a:rPr lang="en-US" sz="2200" dirty="0">
                <a:solidFill>
                  <a:srgbClr val="01316C"/>
                </a:solidFill>
              </a:rPr>
              <a:t>provide the foundation for the Institutional Review Board (IRB) process and for a principles-based approach to ethics.</a:t>
            </a:r>
          </a:p>
          <a:p>
            <a:pPr marL="742950" lvl="1" indent="-342900">
              <a:lnSpc>
                <a:spcPct val="80000"/>
              </a:lnSpc>
              <a:spcAft>
                <a:spcPts val="1000"/>
              </a:spcAft>
            </a:pPr>
            <a:r>
              <a:rPr lang="en-US" sz="2200" b="1" dirty="0">
                <a:solidFill>
                  <a:srgbClr val="E46C0A"/>
                </a:solidFill>
              </a:rPr>
              <a:t>Respect for persons</a:t>
            </a:r>
            <a:r>
              <a:rPr lang="en-US" sz="2200" dirty="0">
                <a:solidFill>
                  <a:srgbClr val="E46C0A"/>
                </a:solidFill>
              </a:rPr>
              <a:t> </a:t>
            </a:r>
            <a:r>
              <a:rPr lang="en-US" sz="2200" dirty="0">
                <a:solidFill>
                  <a:srgbClr val="01316C"/>
                </a:solidFill>
              </a:rPr>
              <a:t>– honoring individual wishes</a:t>
            </a:r>
          </a:p>
          <a:p>
            <a:pPr marL="742950" lvl="1" indent="-342900">
              <a:lnSpc>
                <a:spcPct val="80000"/>
              </a:lnSpc>
              <a:spcAft>
                <a:spcPts val="1000"/>
              </a:spcAft>
            </a:pPr>
            <a:r>
              <a:rPr lang="en-US" sz="2200" b="1" dirty="0">
                <a:solidFill>
                  <a:srgbClr val="E46C0A"/>
                </a:solidFill>
              </a:rPr>
              <a:t>Beneficence</a:t>
            </a:r>
            <a:r>
              <a:rPr lang="en-US" sz="2200" dirty="0">
                <a:solidFill>
                  <a:srgbClr val="01316C"/>
                </a:solidFill>
              </a:rPr>
              <a:t> – weighing risks and benefits of study</a:t>
            </a:r>
          </a:p>
          <a:p>
            <a:pPr marL="742950" lvl="1" indent="-342900">
              <a:lnSpc>
                <a:spcPct val="80000"/>
              </a:lnSpc>
              <a:spcAft>
                <a:spcPts val="1000"/>
              </a:spcAft>
            </a:pPr>
            <a:r>
              <a:rPr lang="en-US" sz="2200" b="1" dirty="0">
                <a:solidFill>
                  <a:srgbClr val="E46C0A"/>
                </a:solidFill>
              </a:rPr>
              <a:t>Justice</a:t>
            </a:r>
            <a:r>
              <a:rPr lang="en-US" sz="2200" dirty="0">
                <a:solidFill>
                  <a:srgbClr val="01316C"/>
                </a:solidFill>
              </a:rPr>
              <a:t> – fair distribution of risks and benefits</a:t>
            </a:r>
          </a:p>
          <a:p>
            <a:pPr marL="0" indent="0">
              <a:lnSpc>
                <a:spcPct val="80000"/>
              </a:lnSpc>
              <a:spcAft>
                <a:spcPts val="1000"/>
              </a:spcAft>
              <a:buNone/>
            </a:pPr>
            <a:r>
              <a:rPr lang="en-US" sz="2200" dirty="0">
                <a:solidFill>
                  <a:srgbClr val="01316C"/>
                </a:solidFill>
              </a:rPr>
              <a:t>Led to the </a:t>
            </a:r>
            <a:r>
              <a:rPr lang="en-US" sz="2200" b="1" i="1" dirty="0">
                <a:solidFill>
                  <a:srgbClr val="E46C0A"/>
                </a:solidFill>
              </a:rPr>
              <a:t>Common Rule </a:t>
            </a:r>
            <a:r>
              <a:rPr lang="en-US" sz="2200" dirty="0">
                <a:solidFill>
                  <a:srgbClr val="0D3168"/>
                </a:solidFill>
              </a:rPr>
              <a:t>which governs U.S. Government research</a:t>
            </a:r>
            <a:endParaRPr lang="en-US" sz="2200" b="1" dirty="0">
              <a:solidFill>
                <a:srgbClr val="E46C0A"/>
              </a:solidFill>
            </a:endParaRPr>
          </a:p>
        </p:txBody>
      </p:sp>
      <p:pic>
        <p:nvPicPr>
          <p:cNvPr id="3" name="Picture 2">
            <a:extLst>
              <a:ext uri="{FF2B5EF4-FFF2-40B4-BE49-F238E27FC236}">
                <a16:creationId xmlns:a16="http://schemas.microsoft.com/office/drawing/2014/main" id="{85DE7D19-8048-F745-BAB2-265769CD6AD9}"/>
              </a:ext>
            </a:extLst>
          </p:cNvPr>
          <p:cNvPicPr>
            <a:picLocks noChangeAspect="1"/>
          </p:cNvPicPr>
          <p:nvPr/>
        </p:nvPicPr>
        <p:blipFill>
          <a:blip r:embed="rId3"/>
          <a:stretch>
            <a:fillRect/>
          </a:stretch>
        </p:blipFill>
        <p:spPr>
          <a:xfrm>
            <a:off x="8110385" y="1155788"/>
            <a:ext cx="3474720" cy="5215915"/>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718C369F-850A-5F46-AAEC-715E7E8BDDBD}"/>
              </a:ext>
            </a:extLst>
          </p:cNvPr>
          <p:cNvSpPr txBox="1"/>
          <p:nvPr/>
        </p:nvSpPr>
        <p:spPr>
          <a:xfrm>
            <a:off x="10785718" y="6085401"/>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ITC Franklin Gothic Std Book" panose="020B0504030503020204" pitchFamily="34" charset="0"/>
                <a:ea typeface="+mn-ea"/>
                <a:cs typeface="+mn-cs"/>
              </a:rPr>
              <a:t>1979</a:t>
            </a:r>
          </a:p>
        </p:txBody>
      </p:sp>
      <p:sp>
        <p:nvSpPr>
          <p:cNvPr id="7" name="TextBox 6">
            <a:extLst>
              <a:ext uri="{FF2B5EF4-FFF2-40B4-BE49-F238E27FC236}">
                <a16:creationId xmlns:a16="http://schemas.microsoft.com/office/drawing/2014/main" id="{B984D1BF-F7FC-5046-8D4B-53F42A9F9F74}"/>
              </a:ext>
            </a:extLst>
          </p:cNvPr>
          <p:cNvSpPr txBox="1"/>
          <p:nvPr/>
        </p:nvSpPr>
        <p:spPr>
          <a:xfrm>
            <a:off x="606896" y="5222735"/>
            <a:ext cx="7204694" cy="954107"/>
          </a:xfrm>
          <a:prstGeom prst="rect">
            <a:avLst/>
          </a:prstGeom>
          <a:solidFill>
            <a:schemeClr val="bg1"/>
          </a:solidFill>
          <a:ln w="19050">
            <a:solidFill>
              <a:srgbClr val="E46C0A"/>
            </a:solidFill>
          </a:ln>
        </p:spPr>
        <p:txBody>
          <a:bodyPr wrap="square" rtlCol="0">
            <a:spAutoFit/>
          </a:bodyPr>
          <a:lstStyle/>
          <a:p>
            <a:pPr lvl="0" algn="ctr">
              <a:defRPr/>
            </a:pP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br>
            <a:r>
              <a:rPr lang="en-US" sz="2800" b="1" dirty="0">
                <a:solidFill>
                  <a:srgbClr val="01316C"/>
                </a:solidFill>
                <a:latin typeface="ITC Franklin Gothic Std Book" panose="020B0504030503020204" pitchFamily="34" charset="0"/>
              </a:rPr>
              <a:t>“research involving human subjects”</a:t>
            </a:r>
            <a:endPar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endParaRPr>
          </a:p>
        </p:txBody>
      </p:sp>
    </p:spTree>
    <p:extLst>
      <p:ext uri="{BB962C8B-B14F-4D97-AF65-F5344CB8AC3E}">
        <p14:creationId xmlns:p14="http://schemas.microsoft.com/office/powerpoint/2010/main" val="2584535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9">
            <a:extLst>
              <a:ext uri="{FF2B5EF4-FFF2-40B4-BE49-F238E27FC236}">
                <a16:creationId xmlns:a16="http://schemas.microsoft.com/office/drawing/2014/main" id="{7DA0B349-CB43-DB4B-83B5-BEA446AB8DC8}"/>
              </a:ext>
            </a:extLst>
          </p:cNvPr>
          <p:cNvSpPr txBox="1">
            <a:spLocks noChangeAspect="1" noEditPoints="1" noChangeArrowheads="1" noChangeShapeType="1" noTextEdit="1"/>
          </p:cNvSpPr>
          <p:nvPr/>
        </p:nvSpPr>
        <p:spPr bwMode="auto">
          <a:xfrm>
            <a:off x="6281452" y="6581864"/>
            <a:ext cx="6231548" cy="35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2700" marR="0">
              <a:lnSpc>
                <a:spcPts val="875"/>
              </a:lnSpc>
              <a:spcBef>
                <a:spcPts val="0"/>
              </a:spcBef>
              <a:spcAft>
                <a:spcPts val="0"/>
              </a:spcAft>
            </a:pPr>
            <a:r>
              <a:rPr lang="en-US" sz="1400" u="none" strike="noStrike" dirty="0">
                <a:solidFill>
                  <a:schemeClr val="bg1"/>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https://www.nature.com/articles/d41586-019-01720-7</a:t>
            </a:r>
            <a:endParaRPr lang="en-US" sz="2400" dirty="0">
              <a:solidFill>
                <a:schemeClr val="bg1"/>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A8542CC4-985B-3A4B-85DF-A307157DC2EC}"/>
              </a:ext>
            </a:extLst>
          </p:cNvPr>
          <p:cNvSpPr txBox="1"/>
          <p:nvPr/>
        </p:nvSpPr>
        <p:spPr>
          <a:xfrm>
            <a:off x="11877039" y="310198"/>
            <a:ext cx="314961" cy="319722"/>
          </a:xfrm>
          <a:prstGeom prst="rect">
            <a:avLst/>
          </a:prstGeom>
          <a:solidFill>
            <a:schemeClr val="bg1"/>
          </a:solidFill>
        </p:spPr>
        <p:txBody>
          <a:bodyPr wrap="square" rtlCol="0">
            <a:spAutoFit/>
          </a:bodyPr>
          <a:lstStyle/>
          <a:p>
            <a:pPr algn="l"/>
            <a:endParaRPr lang="en-US" sz="3200" dirty="0">
              <a:solidFill>
                <a:srgbClr val="233E50"/>
              </a:solidFill>
              <a:latin typeface="ITC Franklin Gothic Std Book" panose="020B0504030503020204" pitchFamily="34" charset="0"/>
            </a:endParaRPr>
          </a:p>
        </p:txBody>
      </p:sp>
      <p:sp>
        <p:nvSpPr>
          <p:cNvPr id="11" name="TextBox 10">
            <a:extLst>
              <a:ext uri="{FF2B5EF4-FFF2-40B4-BE49-F238E27FC236}">
                <a16:creationId xmlns:a16="http://schemas.microsoft.com/office/drawing/2014/main" id="{952C892A-FF3C-354D-9161-3F466D5D4516}"/>
              </a:ext>
            </a:extLst>
          </p:cNvPr>
          <p:cNvSpPr txBox="1"/>
          <p:nvPr/>
        </p:nvSpPr>
        <p:spPr>
          <a:xfrm>
            <a:off x="11681097" y="300037"/>
            <a:ext cx="314961" cy="319722"/>
          </a:xfrm>
          <a:prstGeom prst="rect">
            <a:avLst/>
          </a:prstGeom>
          <a:solidFill>
            <a:schemeClr val="bg1"/>
          </a:solidFill>
        </p:spPr>
        <p:txBody>
          <a:bodyPr wrap="square" rtlCol="0">
            <a:spAutoFit/>
          </a:bodyPr>
          <a:lstStyle/>
          <a:p>
            <a:pPr algn="l"/>
            <a:endParaRPr lang="en-US" sz="3200" dirty="0">
              <a:solidFill>
                <a:srgbClr val="233E50"/>
              </a:solidFill>
              <a:latin typeface="ITC Franklin Gothic Std Book" panose="020B0504030503020204" pitchFamily="34" charset="0"/>
            </a:endParaRPr>
          </a:p>
        </p:txBody>
      </p:sp>
      <p:sp>
        <p:nvSpPr>
          <p:cNvPr id="15" name="Title 1">
            <a:extLst>
              <a:ext uri="{FF2B5EF4-FFF2-40B4-BE49-F238E27FC236}">
                <a16:creationId xmlns:a16="http://schemas.microsoft.com/office/drawing/2014/main" id="{019C693E-2E1E-6F40-B5E4-47FC9C7E9E32}"/>
              </a:ext>
            </a:extLst>
          </p:cNvPr>
          <p:cNvSpPr>
            <a:spLocks noGrp="1"/>
          </p:cNvSpPr>
          <p:nvPr>
            <p:ph type="title"/>
          </p:nvPr>
        </p:nvSpPr>
        <p:spPr>
          <a:xfrm>
            <a:off x="0" y="78577"/>
            <a:ext cx="12192000" cy="1143000"/>
          </a:xfrm>
        </p:spPr>
        <p:txBody>
          <a:bodyPr anchor="ctr"/>
          <a:lstStyle/>
          <a:p>
            <a:r>
              <a:rPr lang="en-US" dirty="0">
                <a:cs typeface="+mj-cs"/>
              </a:rPr>
              <a:t>The Menlo Report   </a:t>
            </a:r>
          </a:p>
        </p:txBody>
      </p:sp>
      <p:sp>
        <p:nvSpPr>
          <p:cNvPr id="18" name="Content Placeholder 4">
            <a:extLst>
              <a:ext uri="{FF2B5EF4-FFF2-40B4-BE49-F238E27FC236}">
                <a16:creationId xmlns:a16="http://schemas.microsoft.com/office/drawing/2014/main" id="{1EFDA31E-2F59-204E-B150-D6E9B530FF0A}"/>
              </a:ext>
            </a:extLst>
          </p:cNvPr>
          <p:cNvSpPr>
            <a:spLocks noGrp="1"/>
          </p:cNvSpPr>
          <p:nvPr>
            <p:ph idx="1"/>
          </p:nvPr>
        </p:nvSpPr>
        <p:spPr>
          <a:xfrm>
            <a:off x="770969" y="1763487"/>
            <a:ext cx="7354128" cy="2442754"/>
          </a:xfrm>
        </p:spPr>
        <p:txBody>
          <a:bodyPr/>
          <a:lstStyle/>
          <a:p>
            <a:pPr marL="0" indent="0">
              <a:buNone/>
            </a:pPr>
            <a:r>
              <a:rPr lang="en-US" sz="2400" dirty="0">
                <a:solidFill>
                  <a:srgbClr val="0D3168"/>
                </a:solidFill>
              </a:rPr>
              <a:t>Department of Homeland Security commissioned a report to introduce </a:t>
            </a:r>
            <a:r>
              <a:rPr lang="en-US" sz="2400" b="1" dirty="0">
                <a:solidFill>
                  <a:srgbClr val="0D3168"/>
                </a:solidFill>
              </a:rPr>
              <a:t>Belmont principles </a:t>
            </a:r>
            <a:r>
              <a:rPr lang="en-US" sz="2400" dirty="0">
                <a:solidFill>
                  <a:srgbClr val="0D3168"/>
                </a:solidFill>
              </a:rPr>
              <a:t>in ICT (Information, Communication, Technology)</a:t>
            </a:r>
            <a:br>
              <a:rPr lang="en-US" sz="2400" dirty="0">
                <a:solidFill>
                  <a:srgbClr val="0D3168"/>
                </a:solidFill>
              </a:rPr>
            </a:br>
            <a:endParaRPr lang="en-US" sz="2400" dirty="0">
              <a:solidFill>
                <a:srgbClr val="0D3168"/>
              </a:solidFill>
            </a:endParaRPr>
          </a:p>
          <a:p>
            <a:pPr marL="0" indent="0">
              <a:buNone/>
            </a:pPr>
            <a:r>
              <a:rPr lang="en-US" sz="2400" dirty="0">
                <a:solidFill>
                  <a:srgbClr val="01316C"/>
                </a:solidFill>
              </a:rPr>
              <a:t>The </a:t>
            </a:r>
            <a:r>
              <a:rPr lang="en-US" sz="2400" b="1" dirty="0">
                <a:solidFill>
                  <a:srgbClr val="E46C0A"/>
                </a:solidFill>
              </a:rPr>
              <a:t>Menlo Report </a:t>
            </a:r>
            <a:r>
              <a:rPr lang="en-US" sz="2400" dirty="0">
                <a:solidFill>
                  <a:srgbClr val="01316C"/>
                </a:solidFill>
              </a:rPr>
              <a:t>extends the </a:t>
            </a:r>
            <a:r>
              <a:rPr lang="en-US" sz="2400" b="1" dirty="0">
                <a:solidFill>
                  <a:srgbClr val="01316C"/>
                </a:solidFill>
              </a:rPr>
              <a:t>Belmont Principles </a:t>
            </a:r>
            <a:r>
              <a:rPr lang="en-US" sz="2400" dirty="0">
                <a:solidFill>
                  <a:srgbClr val="01316C"/>
                </a:solidFill>
              </a:rPr>
              <a:t>to include </a:t>
            </a:r>
            <a:r>
              <a:rPr lang="en-US" sz="2400" b="1" dirty="0">
                <a:solidFill>
                  <a:srgbClr val="E46C0A"/>
                </a:solidFill>
              </a:rPr>
              <a:t>Respect for Law and Public Interest</a:t>
            </a:r>
            <a:endParaRPr lang="en-US" sz="2400" dirty="0">
              <a:solidFill>
                <a:srgbClr val="01316C"/>
              </a:solidFill>
            </a:endParaRPr>
          </a:p>
        </p:txBody>
      </p:sp>
      <p:pic>
        <p:nvPicPr>
          <p:cNvPr id="19" name="Content Placeholder 4">
            <a:extLst>
              <a:ext uri="{FF2B5EF4-FFF2-40B4-BE49-F238E27FC236}">
                <a16:creationId xmlns:a16="http://schemas.microsoft.com/office/drawing/2014/main" id="{FF82BFC2-06E4-B54C-9CF9-331C42E25797}"/>
              </a:ext>
            </a:extLst>
          </p:cNvPr>
          <p:cNvPicPr>
            <a:picLocks noChangeAspect="1"/>
          </p:cNvPicPr>
          <p:nvPr/>
        </p:nvPicPr>
        <p:blipFill>
          <a:blip r:embed="rId4"/>
          <a:stretch>
            <a:fillRect/>
          </a:stretch>
        </p:blipFill>
        <p:spPr>
          <a:xfrm>
            <a:off x="8312286" y="1439883"/>
            <a:ext cx="3622855" cy="5049188"/>
          </a:xfrm>
          <a:prstGeom prst="rect">
            <a:avLst/>
          </a:prstGeom>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9B5A3EB1-7283-3A4D-8FB7-EF49DE3AC659}"/>
              </a:ext>
            </a:extLst>
          </p:cNvPr>
          <p:cNvSpPr txBox="1"/>
          <p:nvPr/>
        </p:nvSpPr>
        <p:spPr>
          <a:xfrm>
            <a:off x="770969" y="4837951"/>
            <a:ext cx="7354127" cy="954107"/>
          </a:xfrm>
          <a:prstGeom prst="rect">
            <a:avLst/>
          </a:prstGeom>
          <a:solidFill>
            <a:schemeClr val="bg1"/>
          </a:solidFill>
          <a:ln w="19050">
            <a:solidFill>
              <a:srgbClr val="E46C0A"/>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“research with human-harming potential”</a:t>
            </a:r>
          </a:p>
        </p:txBody>
      </p:sp>
    </p:spTree>
    <p:extLst>
      <p:ext uri="{BB962C8B-B14F-4D97-AF65-F5344CB8AC3E}">
        <p14:creationId xmlns:p14="http://schemas.microsoft.com/office/powerpoint/2010/main" val="807554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C45B-7959-8847-BC88-30465CA83815}"/>
              </a:ext>
            </a:extLst>
          </p:cNvPr>
          <p:cNvSpPr>
            <a:spLocks noGrp="1"/>
          </p:cNvSpPr>
          <p:nvPr>
            <p:ph type="title"/>
          </p:nvPr>
        </p:nvSpPr>
        <p:spPr>
          <a:xfrm>
            <a:off x="609600" y="71437"/>
            <a:ext cx="10972800" cy="1143000"/>
          </a:xfrm>
        </p:spPr>
        <p:txBody>
          <a:bodyPr/>
          <a:lstStyle/>
          <a:p>
            <a:r>
              <a:rPr lang="en-US" dirty="0">
                <a:cs typeface="+mj-cs"/>
              </a:rPr>
              <a:t>Refinement of Community Principles </a:t>
            </a:r>
            <a:br>
              <a:rPr lang="en-US" dirty="0">
                <a:cs typeface="+mj-cs"/>
              </a:rPr>
            </a:br>
            <a:r>
              <a:rPr lang="en-US" dirty="0">
                <a:cs typeface="+mj-cs"/>
              </a:rPr>
              <a:t>for Ethical Data Sharing </a:t>
            </a:r>
          </a:p>
        </p:txBody>
      </p:sp>
      <p:pic>
        <p:nvPicPr>
          <p:cNvPr id="5" name="Picture 4">
            <a:extLst>
              <a:ext uri="{FF2B5EF4-FFF2-40B4-BE49-F238E27FC236}">
                <a16:creationId xmlns:a16="http://schemas.microsoft.com/office/drawing/2014/main" id="{78FA7BE7-723F-314B-A327-916E9AE1B2A5}"/>
              </a:ext>
            </a:extLst>
          </p:cNvPr>
          <p:cNvPicPr>
            <a:picLocks noChangeAspect="1"/>
          </p:cNvPicPr>
          <p:nvPr/>
        </p:nvPicPr>
        <p:blipFill>
          <a:blip r:embed="rId3"/>
          <a:stretch>
            <a:fillRect/>
          </a:stretch>
        </p:blipFill>
        <p:spPr>
          <a:xfrm>
            <a:off x="10852086" y="173306"/>
            <a:ext cx="1110121" cy="1143000"/>
          </a:xfrm>
          <a:prstGeom prst="rect">
            <a:avLst/>
          </a:prstGeom>
          <a:ln w="38100">
            <a:solidFill>
              <a:srgbClr val="4CAB9C"/>
            </a:solidFill>
          </a:ln>
          <a:effectLst>
            <a:outerShdw blurRad="50800" dist="38100" dir="2700000" algn="tl" rotWithShape="0">
              <a:prstClr val="black">
                <a:alpha val="40000"/>
              </a:prstClr>
            </a:outerShdw>
          </a:effectLst>
        </p:spPr>
      </p:pic>
      <p:sp>
        <p:nvSpPr>
          <p:cNvPr id="6" name="Text Box 69">
            <a:extLst>
              <a:ext uri="{FF2B5EF4-FFF2-40B4-BE49-F238E27FC236}">
                <a16:creationId xmlns:a16="http://schemas.microsoft.com/office/drawing/2014/main" id="{7DA0B349-CB43-DB4B-83B5-BEA446AB8DC8}"/>
              </a:ext>
            </a:extLst>
          </p:cNvPr>
          <p:cNvSpPr txBox="1">
            <a:spLocks noChangeAspect="1" noEditPoints="1" noChangeArrowheads="1" noChangeShapeType="1" noTextEdit="1"/>
          </p:cNvSpPr>
          <p:nvPr/>
        </p:nvSpPr>
        <p:spPr bwMode="auto">
          <a:xfrm>
            <a:off x="6281452" y="6581864"/>
            <a:ext cx="6231548" cy="35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2700" marR="0">
              <a:lnSpc>
                <a:spcPts val="875"/>
              </a:lnSpc>
              <a:spcBef>
                <a:spcPts val="0"/>
              </a:spcBef>
              <a:spcAft>
                <a:spcPts val="0"/>
              </a:spcAft>
            </a:pPr>
            <a:r>
              <a:rPr lang="en-US" sz="1400" u="none" strike="noStrike" dirty="0">
                <a:solidFill>
                  <a:schemeClr val="bg1"/>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https://www.nature.com/articles/d41586-019-01720-7</a:t>
            </a:r>
            <a:endParaRPr lang="en-US" sz="2400" dirty="0">
              <a:solidFill>
                <a:schemeClr val="bg1"/>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A8542CC4-985B-3A4B-85DF-A307157DC2EC}"/>
              </a:ext>
            </a:extLst>
          </p:cNvPr>
          <p:cNvSpPr txBox="1"/>
          <p:nvPr/>
        </p:nvSpPr>
        <p:spPr>
          <a:xfrm>
            <a:off x="11877039" y="310198"/>
            <a:ext cx="314961" cy="319722"/>
          </a:xfrm>
          <a:prstGeom prst="rect">
            <a:avLst/>
          </a:prstGeom>
          <a:solidFill>
            <a:schemeClr val="bg1"/>
          </a:solidFill>
        </p:spPr>
        <p:txBody>
          <a:bodyPr wrap="square" rtlCol="0">
            <a:spAutoFit/>
          </a:bodyPr>
          <a:lstStyle/>
          <a:p>
            <a:pPr algn="l"/>
            <a:endParaRPr lang="en-US" sz="3200" dirty="0">
              <a:solidFill>
                <a:srgbClr val="233E50"/>
              </a:solidFill>
              <a:latin typeface="ITC Franklin Gothic Std Book" panose="020B0504030503020204" pitchFamily="34" charset="0"/>
            </a:endParaRPr>
          </a:p>
        </p:txBody>
      </p:sp>
      <p:sp>
        <p:nvSpPr>
          <p:cNvPr id="11" name="TextBox 10">
            <a:extLst>
              <a:ext uri="{FF2B5EF4-FFF2-40B4-BE49-F238E27FC236}">
                <a16:creationId xmlns:a16="http://schemas.microsoft.com/office/drawing/2014/main" id="{952C892A-FF3C-354D-9161-3F466D5D4516}"/>
              </a:ext>
            </a:extLst>
          </p:cNvPr>
          <p:cNvSpPr txBox="1"/>
          <p:nvPr/>
        </p:nvSpPr>
        <p:spPr>
          <a:xfrm>
            <a:off x="11681097" y="300037"/>
            <a:ext cx="314961" cy="319722"/>
          </a:xfrm>
          <a:prstGeom prst="rect">
            <a:avLst/>
          </a:prstGeom>
          <a:solidFill>
            <a:schemeClr val="bg1"/>
          </a:solidFill>
        </p:spPr>
        <p:txBody>
          <a:bodyPr wrap="square" rtlCol="0">
            <a:spAutoFit/>
          </a:bodyPr>
          <a:lstStyle/>
          <a:p>
            <a:pPr algn="l"/>
            <a:endParaRPr lang="en-US" sz="3200" dirty="0">
              <a:solidFill>
                <a:srgbClr val="233E50"/>
              </a:solidFill>
              <a:latin typeface="ITC Franklin Gothic Std Book" panose="020B0504030503020204" pitchFamily="34" charset="0"/>
            </a:endParaRPr>
          </a:p>
        </p:txBody>
      </p:sp>
      <p:graphicFrame>
        <p:nvGraphicFramePr>
          <p:cNvPr id="9" name="Table 8">
            <a:extLst>
              <a:ext uri="{FF2B5EF4-FFF2-40B4-BE49-F238E27FC236}">
                <a16:creationId xmlns:a16="http://schemas.microsoft.com/office/drawing/2014/main" id="{1BA9EFCE-509C-6A49-A52D-A849172DC376}"/>
              </a:ext>
            </a:extLst>
          </p:cNvPr>
          <p:cNvGraphicFramePr>
            <a:graphicFrameLocks noGrp="1"/>
          </p:cNvGraphicFramePr>
          <p:nvPr>
            <p:extLst>
              <p:ext uri="{D42A27DB-BD31-4B8C-83A1-F6EECF244321}">
                <p14:modId xmlns:p14="http://schemas.microsoft.com/office/powerpoint/2010/main" val="3362137648"/>
              </p:ext>
            </p:extLst>
          </p:nvPr>
        </p:nvGraphicFramePr>
        <p:xfrm>
          <a:off x="1711234" y="1911803"/>
          <a:ext cx="9871166" cy="4248492"/>
        </p:xfrm>
        <a:graphic>
          <a:graphicData uri="http://schemas.openxmlformats.org/drawingml/2006/table">
            <a:tbl>
              <a:tblPr firstRow="1" bandRow="1">
                <a:tableStyleId>{5C22544A-7EE6-4342-B048-85BDC9FD1C3A}</a:tableStyleId>
              </a:tblPr>
              <a:tblGrid>
                <a:gridCol w="1815737">
                  <a:extLst>
                    <a:ext uri="{9D8B030D-6E8A-4147-A177-3AD203B41FA5}">
                      <a16:colId xmlns:a16="http://schemas.microsoft.com/office/drawing/2014/main" val="828188163"/>
                    </a:ext>
                  </a:extLst>
                </a:gridCol>
                <a:gridCol w="8055429">
                  <a:extLst>
                    <a:ext uri="{9D8B030D-6E8A-4147-A177-3AD203B41FA5}">
                      <a16:colId xmlns:a16="http://schemas.microsoft.com/office/drawing/2014/main" val="280722614"/>
                    </a:ext>
                  </a:extLst>
                </a:gridCol>
              </a:tblGrid>
              <a:tr h="1050404">
                <a:tc>
                  <a:txBody>
                    <a:bodyPr/>
                    <a:lstStyle/>
                    <a:p>
                      <a:r>
                        <a:rPr lang="en-US" sz="2400" b="1" dirty="0">
                          <a:solidFill>
                            <a:srgbClr val="01316C"/>
                          </a:solidFill>
                          <a:latin typeface="ITC Franklin Gothic Std Book" panose="020B0504030503020204" pitchFamily="34" charset="0"/>
                        </a:rPr>
                        <a:t>Fairness</a:t>
                      </a:r>
                      <a:endParaRPr lang="en-US" sz="2400" dirty="0">
                        <a:latin typeface="ITC Franklin Gothic Std Book" panose="020B0504030503020204" pitchFamily="34" charset="0"/>
                      </a:endParaRPr>
                    </a:p>
                  </a:txBody>
                  <a:tcPr anchor="ctr">
                    <a:noFill/>
                  </a:tcPr>
                </a:tc>
                <a:tc>
                  <a:txBody>
                    <a:bodyPr/>
                    <a:lstStyle/>
                    <a:p>
                      <a:r>
                        <a:rPr lang="en-US" sz="2200" b="0" dirty="0">
                          <a:solidFill>
                            <a:srgbClr val="01316C"/>
                          </a:solidFill>
                          <a:latin typeface="ITC Franklin Gothic Std Book" panose="020B0504030503020204" pitchFamily="34" charset="0"/>
                        </a:rPr>
                        <a:t>Understand, mitigate and communicate the presence of bias in both data practice and consumption</a:t>
                      </a:r>
                      <a:endParaRPr lang="en-US" sz="2200" b="0" dirty="0">
                        <a:latin typeface="ITC Franklin Gothic Std Book" panose="020B0504030503020204" pitchFamily="34" charset="0"/>
                      </a:endParaRPr>
                    </a:p>
                  </a:txBody>
                  <a:tcPr anchor="ctr">
                    <a:noFill/>
                  </a:tcPr>
                </a:tc>
                <a:extLst>
                  <a:ext uri="{0D108BD9-81ED-4DB2-BD59-A6C34878D82A}">
                    <a16:rowId xmlns:a16="http://schemas.microsoft.com/office/drawing/2014/main" val="1928595326"/>
                  </a:ext>
                </a:extLst>
              </a:tr>
              <a:tr h="1050404">
                <a:tc>
                  <a:txBody>
                    <a:bodyPr/>
                    <a:lstStyle/>
                    <a:p>
                      <a:r>
                        <a:rPr lang="en-US" sz="2400" b="1" dirty="0">
                          <a:solidFill>
                            <a:srgbClr val="01316C"/>
                          </a:solidFill>
                          <a:latin typeface="ITC Franklin Gothic Std Book" panose="020B0504030503020204" pitchFamily="34" charset="0"/>
                        </a:rPr>
                        <a:t>Benefit</a:t>
                      </a:r>
                      <a:endParaRPr lang="en-US" sz="2400" dirty="0">
                        <a:latin typeface="ITC Franklin Gothic Std Book" panose="020B0504030503020204" pitchFamily="34" charset="0"/>
                      </a:endParaRPr>
                    </a:p>
                  </a:txBody>
                  <a:tcPr anchor="ctr">
                    <a:noFill/>
                  </a:tcPr>
                </a:tc>
                <a:tc>
                  <a:txBody>
                    <a:bodyPr/>
                    <a:lstStyle/>
                    <a:p>
                      <a:r>
                        <a:rPr lang="en-US" sz="2200" b="0" dirty="0">
                          <a:solidFill>
                            <a:srgbClr val="01316C"/>
                          </a:solidFill>
                          <a:latin typeface="ITC Franklin Gothic Std Book" panose="020B0504030503020204" pitchFamily="34" charset="0"/>
                        </a:rPr>
                        <a:t>Put people </a:t>
                      </a:r>
                      <a:r>
                        <a:rPr lang="en-US" sz="2200" b="0" i="0" dirty="0">
                          <a:solidFill>
                            <a:srgbClr val="01316C"/>
                          </a:solidFill>
                          <a:latin typeface="ITC Franklin Gothic Std Book" panose="020B0504030503020204" pitchFamily="34" charset="0"/>
                        </a:rPr>
                        <a:t>before d</a:t>
                      </a:r>
                      <a:r>
                        <a:rPr lang="en-US" sz="2200" b="0" dirty="0">
                          <a:solidFill>
                            <a:srgbClr val="01316C"/>
                          </a:solidFill>
                          <a:latin typeface="ITC Franklin Gothic Std Book" panose="020B0504030503020204" pitchFamily="34" charset="0"/>
                        </a:rPr>
                        <a:t>ata and be responsible for maximizing social benefit and minimizing harm</a:t>
                      </a:r>
                      <a:endParaRPr lang="en-US" sz="2200" b="0" dirty="0">
                        <a:latin typeface="ITC Franklin Gothic Std Book" panose="020B0504030503020204" pitchFamily="34" charset="0"/>
                      </a:endParaRPr>
                    </a:p>
                  </a:txBody>
                  <a:tcPr anchor="ctr">
                    <a:noFill/>
                  </a:tcPr>
                </a:tc>
                <a:extLst>
                  <a:ext uri="{0D108BD9-81ED-4DB2-BD59-A6C34878D82A}">
                    <a16:rowId xmlns:a16="http://schemas.microsoft.com/office/drawing/2014/main" val="4060638131"/>
                  </a:ext>
                </a:extLst>
              </a:tr>
              <a:tr h="1050404">
                <a:tc>
                  <a:txBody>
                    <a:bodyPr/>
                    <a:lstStyle/>
                    <a:p>
                      <a:r>
                        <a:rPr lang="en-US" sz="2400" b="1" dirty="0">
                          <a:solidFill>
                            <a:srgbClr val="01316C"/>
                          </a:solidFill>
                          <a:latin typeface="ITC Franklin Gothic Std Book" panose="020B0504030503020204" pitchFamily="34" charset="0"/>
                        </a:rPr>
                        <a:t>Openness</a:t>
                      </a:r>
                      <a:endParaRPr lang="en-US" sz="2400" dirty="0">
                        <a:latin typeface="ITC Franklin Gothic Std Book" panose="020B0504030503020204" pitchFamily="34" charset="0"/>
                      </a:endParaRPr>
                    </a:p>
                  </a:txBody>
                  <a:tcPr anchor="ctr">
                    <a:noFill/>
                  </a:tcPr>
                </a:tc>
                <a:tc>
                  <a:txBody>
                    <a:bodyPr/>
                    <a:lstStyle/>
                    <a:p>
                      <a:r>
                        <a:rPr lang="en-US" sz="2200" b="0" dirty="0">
                          <a:solidFill>
                            <a:srgbClr val="01316C"/>
                          </a:solidFill>
                          <a:latin typeface="ITC Franklin Gothic Std Book" panose="020B0504030503020204" pitchFamily="34" charset="0"/>
                        </a:rPr>
                        <a:t>Practice humility and openness, i.e., transparent practices</a:t>
                      </a:r>
                      <a:endParaRPr lang="en-US" sz="2200" b="0" dirty="0">
                        <a:latin typeface="ITC Franklin Gothic Std Book" panose="020B0504030503020204" pitchFamily="34" charset="0"/>
                      </a:endParaRPr>
                    </a:p>
                  </a:txBody>
                  <a:tcPr anchor="ctr">
                    <a:noFill/>
                  </a:tcPr>
                </a:tc>
                <a:extLst>
                  <a:ext uri="{0D108BD9-81ED-4DB2-BD59-A6C34878D82A}">
                    <a16:rowId xmlns:a16="http://schemas.microsoft.com/office/drawing/2014/main" val="3817263261"/>
                  </a:ext>
                </a:extLst>
              </a:tr>
              <a:tr h="1050404">
                <a:tc>
                  <a:txBody>
                    <a:bodyPr/>
                    <a:lstStyle/>
                    <a:p>
                      <a:r>
                        <a:rPr lang="en-US" sz="2400" b="1" dirty="0">
                          <a:solidFill>
                            <a:srgbClr val="01316C"/>
                          </a:solidFill>
                          <a:latin typeface="ITC Franklin Gothic Std Book" panose="020B0504030503020204" pitchFamily="34" charset="0"/>
                        </a:rPr>
                        <a:t>Reliability</a:t>
                      </a:r>
                      <a:endParaRPr lang="en-US" sz="2400" dirty="0">
                        <a:latin typeface="ITC Franklin Gothic Std Book" panose="020B0504030503020204" pitchFamily="34" charset="0"/>
                      </a:endParaRPr>
                    </a:p>
                  </a:txBody>
                  <a:tcPr anchor="ctr">
                    <a:noFill/>
                  </a:tcPr>
                </a:tc>
                <a:tc>
                  <a:txBody>
                    <a:bodyPr/>
                    <a:lstStyle/>
                    <a:p>
                      <a:r>
                        <a:rPr lang="en-US" sz="2200" b="0" dirty="0">
                          <a:solidFill>
                            <a:srgbClr val="01316C"/>
                          </a:solidFill>
                          <a:latin typeface="ITC Franklin Gothic Std Book" panose="020B0504030503020204" pitchFamily="34" charset="0"/>
                        </a:rPr>
                        <a:t>Ensure that every effort is made to glean a complete understanding of what is contained within data, where it came from, and how it was created</a:t>
                      </a:r>
                      <a:endParaRPr lang="en-US" sz="2200" b="0" dirty="0">
                        <a:latin typeface="ITC Franklin Gothic Std Book" panose="020B0504030503020204" pitchFamily="34" charset="0"/>
                      </a:endParaRPr>
                    </a:p>
                  </a:txBody>
                  <a:tcPr anchor="ctr">
                    <a:noFill/>
                  </a:tcPr>
                </a:tc>
                <a:extLst>
                  <a:ext uri="{0D108BD9-81ED-4DB2-BD59-A6C34878D82A}">
                    <a16:rowId xmlns:a16="http://schemas.microsoft.com/office/drawing/2014/main" val="3699426486"/>
                  </a:ext>
                </a:extLst>
              </a:tr>
            </a:tbl>
          </a:graphicData>
        </a:graphic>
      </p:graphicFrame>
      <p:pic>
        <p:nvPicPr>
          <p:cNvPr id="13" name="Picture 12">
            <a:extLst>
              <a:ext uri="{FF2B5EF4-FFF2-40B4-BE49-F238E27FC236}">
                <a16:creationId xmlns:a16="http://schemas.microsoft.com/office/drawing/2014/main" id="{A92BDC7A-DC49-4A49-9C0D-BE6AF3C5461E}"/>
              </a:ext>
            </a:extLst>
          </p:cNvPr>
          <p:cNvPicPr>
            <a:picLocks noChangeAspect="1"/>
          </p:cNvPicPr>
          <p:nvPr/>
        </p:nvPicPr>
        <p:blipFill>
          <a:blip r:embed="rId5"/>
          <a:stretch>
            <a:fillRect/>
          </a:stretch>
        </p:blipFill>
        <p:spPr>
          <a:xfrm>
            <a:off x="865488" y="2028663"/>
            <a:ext cx="640080" cy="640080"/>
          </a:xfrm>
          <a:prstGeom prst="rect">
            <a:avLst/>
          </a:prstGeom>
        </p:spPr>
      </p:pic>
      <p:pic>
        <p:nvPicPr>
          <p:cNvPr id="14" name="Picture 13">
            <a:extLst>
              <a:ext uri="{FF2B5EF4-FFF2-40B4-BE49-F238E27FC236}">
                <a16:creationId xmlns:a16="http://schemas.microsoft.com/office/drawing/2014/main" id="{9BDA38FC-35D1-E34A-ADC3-A0F2B2136654}"/>
              </a:ext>
            </a:extLst>
          </p:cNvPr>
          <p:cNvPicPr>
            <a:picLocks noChangeAspect="1"/>
          </p:cNvPicPr>
          <p:nvPr/>
        </p:nvPicPr>
        <p:blipFill>
          <a:blip r:embed="rId6"/>
          <a:stretch>
            <a:fillRect/>
          </a:stretch>
        </p:blipFill>
        <p:spPr>
          <a:xfrm>
            <a:off x="865488" y="4081769"/>
            <a:ext cx="640080" cy="640080"/>
          </a:xfrm>
          <a:prstGeom prst="rect">
            <a:avLst/>
          </a:prstGeom>
        </p:spPr>
      </p:pic>
      <p:pic>
        <p:nvPicPr>
          <p:cNvPr id="16" name="Picture 15">
            <a:extLst>
              <a:ext uri="{FF2B5EF4-FFF2-40B4-BE49-F238E27FC236}">
                <a16:creationId xmlns:a16="http://schemas.microsoft.com/office/drawing/2014/main" id="{C9768120-CEBC-024B-8AE8-7AB210C8F664}"/>
              </a:ext>
            </a:extLst>
          </p:cNvPr>
          <p:cNvPicPr>
            <a:picLocks noChangeAspect="1"/>
          </p:cNvPicPr>
          <p:nvPr/>
        </p:nvPicPr>
        <p:blipFill>
          <a:blip r:embed="rId7"/>
          <a:stretch>
            <a:fillRect/>
          </a:stretch>
        </p:blipFill>
        <p:spPr>
          <a:xfrm>
            <a:off x="907402" y="3038832"/>
            <a:ext cx="640080" cy="640080"/>
          </a:xfrm>
          <a:prstGeom prst="rect">
            <a:avLst/>
          </a:prstGeom>
        </p:spPr>
      </p:pic>
      <p:pic>
        <p:nvPicPr>
          <p:cNvPr id="17" name="Picture 16">
            <a:extLst>
              <a:ext uri="{FF2B5EF4-FFF2-40B4-BE49-F238E27FC236}">
                <a16:creationId xmlns:a16="http://schemas.microsoft.com/office/drawing/2014/main" id="{586F06AC-63CA-2C48-88F2-DF336633D179}"/>
              </a:ext>
            </a:extLst>
          </p:cNvPr>
          <p:cNvPicPr>
            <a:picLocks noChangeAspect="1"/>
          </p:cNvPicPr>
          <p:nvPr/>
        </p:nvPicPr>
        <p:blipFill>
          <a:blip r:embed="rId8"/>
          <a:stretch>
            <a:fillRect/>
          </a:stretch>
        </p:blipFill>
        <p:spPr>
          <a:xfrm>
            <a:off x="865488" y="5341257"/>
            <a:ext cx="640080" cy="640080"/>
          </a:xfrm>
          <a:prstGeom prst="rect">
            <a:avLst/>
          </a:prstGeom>
        </p:spPr>
      </p:pic>
    </p:spTree>
    <p:extLst>
      <p:ext uri="{BB962C8B-B14F-4D97-AF65-F5344CB8AC3E}">
        <p14:creationId xmlns:p14="http://schemas.microsoft.com/office/powerpoint/2010/main" val="3210886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6ECDDE-B750-EE4B-8043-85AE96EA65D6}"/>
              </a:ext>
            </a:extLst>
          </p:cNvPr>
          <p:cNvPicPr>
            <a:picLocks noChangeAspect="1"/>
          </p:cNvPicPr>
          <p:nvPr/>
        </p:nvPicPr>
        <p:blipFill>
          <a:blip r:embed="rId3"/>
          <a:stretch>
            <a:fillRect/>
          </a:stretch>
        </p:blipFill>
        <p:spPr>
          <a:xfrm>
            <a:off x="10545852" y="178257"/>
            <a:ext cx="1450206" cy="1749879"/>
          </a:xfrm>
          <a:prstGeom prst="rect">
            <a:avLst/>
          </a:prstGeom>
        </p:spPr>
      </p:pic>
      <p:sp>
        <p:nvSpPr>
          <p:cNvPr id="2" name="Title 1">
            <a:extLst>
              <a:ext uri="{FF2B5EF4-FFF2-40B4-BE49-F238E27FC236}">
                <a16:creationId xmlns:a16="http://schemas.microsoft.com/office/drawing/2014/main" id="{FCACC45B-7959-8847-BC88-30465CA83815}"/>
              </a:ext>
            </a:extLst>
          </p:cNvPr>
          <p:cNvSpPr>
            <a:spLocks noGrp="1"/>
          </p:cNvSpPr>
          <p:nvPr>
            <p:ph type="title"/>
          </p:nvPr>
        </p:nvSpPr>
        <p:spPr>
          <a:xfrm>
            <a:off x="609600" y="71437"/>
            <a:ext cx="10972800" cy="1143000"/>
          </a:xfrm>
        </p:spPr>
        <p:txBody>
          <a:bodyPr/>
          <a:lstStyle/>
          <a:p>
            <a:r>
              <a:rPr lang="en-US" dirty="0">
                <a:cs typeface="+mj-cs"/>
              </a:rPr>
              <a:t>Refinement of Community Principles </a:t>
            </a:r>
            <a:br>
              <a:rPr lang="en-US" dirty="0">
                <a:cs typeface="+mj-cs"/>
              </a:rPr>
            </a:br>
            <a:r>
              <a:rPr lang="en-US" dirty="0">
                <a:cs typeface="+mj-cs"/>
              </a:rPr>
              <a:t>for Ethical Data Sharing </a:t>
            </a:r>
          </a:p>
        </p:txBody>
      </p:sp>
      <p:sp>
        <p:nvSpPr>
          <p:cNvPr id="6" name="Text Box 69">
            <a:extLst>
              <a:ext uri="{FF2B5EF4-FFF2-40B4-BE49-F238E27FC236}">
                <a16:creationId xmlns:a16="http://schemas.microsoft.com/office/drawing/2014/main" id="{7DA0B349-CB43-DB4B-83B5-BEA446AB8DC8}"/>
              </a:ext>
            </a:extLst>
          </p:cNvPr>
          <p:cNvSpPr txBox="1">
            <a:spLocks noChangeAspect="1" noEditPoints="1" noChangeArrowheads="1" noChangeShapeType="1" noTextEdit="1"/>
          </p:cNvSpPr>
          <p:nvPr/>
        </p:nvSpPr>
        <p:spPr bwMode="auto">
          <a:xfrm>
            <a:off x="6281452" y="6581864"/>
            <a:ext cx="6231548" cy="35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2700" marR="0">
              <a:lnSpc>
                <a:spcPts val="875"/>
              </a:lnSpc>
              <a:spcBef>
                <a:spcPts val="0"/>
              </a:spcBef>
              <a:spcAft>
                <a:spcPts val="0"/>
              </a:spcAft>
            </a:pPr>
            <a:r>
              <a:rPr lang="en-US" sz="1400" u="none" strike="noStrike" dirty="0">
                <a:solidFill>
                  <a:schemeClr val="bg1"/>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https://www.nature.com/articles/d41586-019-01720-7</a:t>
            </a:r>
            <a:endParaRPr lang="en-US" sz="2400" dirty="0">
              <a:solidFill>
                <a:schemeClr val="bg1"/>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A8542CC4-985B-3A4B-85DF-A307157DC2EC}"/>
              </a:ext>
            </a:extLst>
          </p:cNvPr>
          <p:cNvSpPr txBox="1"/>
          <p:nvPr/>
        </p:nvSpPr>
        <p:spPr>
          <a:xfrm>
            <a:off x="11877039" y="310198"/>
            <a:ext cx="314961" cy="319722"/>
          </a:xfrm>
          <a:prstGeom prst="rect">
            <a:avLst/>
          </a:prstGeom>
          <a:solidFill>
            <a:schemeClr val="bg1"/>
          </a:solidFill>
        </p:spPr>
        <p:txBody>
          <a:bodyPr wrap="square" rtlCol="0">
            <a:spAutoFit/>
          </a:bodyPr>
          <a:lstStyle/>
          <a:p>
            <a:pPr algn="l"/>
            <a:endParaRPr lang="en-US" sz="3200" dirty="0">
              <a:solidFill>
                <a:srgbClr val="233E50"/>
              </a:solidFill>
              <a:latin typeface="ITC Franklin Gothic Std Book" panose="020B0504030503020204" pitchFamily="34" charset="0"/>
            </a:endParaRPr>
          </a:p>
        </p:txBody>
      </p:sp>
      <p:sp>
        <p:nvSpPr>
          <p:cNvPr id="11" name="TextBox 10">
            <a:extLst>
              <a:ext uri="{FF2B5EF4-FFF2-40B4-BE49-F238E27FC236}">
                <a16:creationId xmlns:a16="http://schemas.microsoft.com/office/drawing/2014/main" id="{952C892A-FF3C-354D-9161-3F466D5D4516}"/>
              </a:ext>
            </a:extLst>
          </p:cNvPr>
          <p:cNvSpPr txBox="1"/>
          <p:nvPr/>
        </p:nvSpPr>
        <p:spPr>
          <a:xfrm>
            <a:off x="11681097" y="300037"/>
            <a:ext cx="314961" cy="319722"/>
          </a:xfrm>
          <a:prstGeom prst="rect">
            <a:avLst/>
          </a:prstGeom>
          <a:solidFill>
            <a:schemeClr val="bg1"/>
          </a:solidFill>
        </p:spPr>
        <p:txBody>
          <a:bodyPr wrap="square" rtlCol="0">
            <a:spAutoFit/>
          </a:bodyPr>
          <a:lstStyle/>
          <a:p>
            <a:pPr algn="l"/>
            <a:endParaRPr lang="en-US" sz="3200" dirty="0">
              <a:solidFill>
                <a:srgbClr val="233E50"/>
              </a:solidFill>
              <a:latin typeface="ITC Franklin Gothic Std Book" panose="020B0504030503020204" pitchFamily="34" charset="0"/>
            </a:endParaRPr>
          </a:p>
        </p:txBody>
      </p:sp>
      <p:graphicFrame>
        <p:nvGraphicFramePr>
          <p:cNvPr id="14" name="Table 13">
            <a:extLst>
              <a:ext uri="{FF2B5EF4-FFF2-40B4-BE49-F238E27FC236}">
                <a16:creationId xmlns:a16="http://schemas.microsoft.com/office/drawing/2014/main" id="{B66FBBE5-FA1F-A443-AB87-CC9F61DB4441}"/>
              </a:ext>
            </a:extLst>
          </p:cNvPr>
          <p:cNvGraphicFramePr>
            <a:graphicFrameLocks noGrp="1"/>
          </p:cNvGraphicFramePr>
          <p:nvPr>
            <p:extLst>
              <p:ext uri="{D42A27DB-BD31-4B8C-83A1-F6EECF244321}">
                <p14:modId xmlns:p14="http://schemas.microsoft.com/office/powerpoint/2010/main" val="839528136"/>
              </p:ext>
            </p:extLst>
          </p:nvPr>
        </p:nvGraphicFramePr>
        <p:xfrm>
          <a:off x="1399789" y="2034956"/>
          <a:ext cx="9871166" cy="4398780"/>
        </p:xfrm>
        <a:graphic>
          <a:graphicData uri="http://schemas.openxmlformats.org/drawingml/2006/table">
            <a:tbl>
              <a:tblPr firstRow="1" bandRow="1">
                <a:tableStyleId>{5C22544A-7EE6-4342-B048-85BDC9FD1C3A}</a:tableStyleId>
              </a:tblPr>
              <a:tblGrid>
                <a:gridCol w="1447914">
                  <a:extLst>
                    <a:ext uri="{9D8B030D-6E8A-4147-A177-3AD203B41FA5}">
                      <a16:colId xmlns:a16="http://schemas.microsoft.com/office/drawing/2014/main" val="828188163"/>
                    </a:ext>
                  </a:extLst>
                </a:gridCol>
                <a:gridCol w="8423252">
                  <a:extLst>
                    <a:ext uri="{9D8B030D-6E8A-4147-A177-3AD203B41FA5}">
                      <a16:colId xmlns:a16="http://schemas.microsoft.com/office/drawing/2014/main" val="280722614"/>
                    </a:ext>
                  </a:extLst>
                </a:gridCol>
              </a:tblGrid>
              <a:tr h="611076">
                <a:tc gridSpan="2">
                  <a:txBody>
                    <a:bodyPr/>
                    <a:lstStyle/>
                    <a:p>
                      <a:pPr algn="ctr"/>
                      <a:r>
                        <a:rPr lang="en-US" sz="3600" b="1" dirty="0">
                          <a:solidFill>
                            <a:schemeClr val="bg1"/>
                          </a:solidFill>
                          <a:latin typeface="ITC Franklin Gothic Std Book" panose="020B0504030503020204" pitchFamily="34" charset="0"/>
                        </a:rPr>
                        <a:t>F.A.I.R</a:t>
                      </a:r>
                    </a:p>
                  </a:txBody>
                  <a:tcPr anchor="ctr">
                    <a:solidFill>
                      <a:srgbClr val="002E6C"/>
                    </a:solidFill>
                  </a:tcPr>
                </a:tc>
                <a:tc hMerge="1">
                  <a:txBody>
                    <a:bodyPr/>
                    <a:lstStyle/>
                    <a:p>
                      <a:pPr algn="ctr"/>
                      <a:endParaRPr lang="en-US" sz="2400" b="1" dirty="0">
                        <a:solidFill>
                          <a:srgbClr val="012F6C"/>
                        </a:solidFill>
                        <a:latin typeface="ITC Franklin Gothic Std Book" panose="020B0504030503020204" pitchFamily="34" charset="0"/>
                      </a:endParaRPr>
                    </a:p>
                  </a:txBody>
                  <a:tcPr anchor="ctr">
                    <a:noFill/>
                  </a:tcPr>
                </a:tc>
                <a:extLst>
                  <a:ext uri="{0D108BD9-81ED-4DB2-BD59-A6C34878D82A}">
                    <a16:rowId xmlns:a16="http://schemas.microsoft.com/office/drawing/2014/main" val="712906722"/>
                  </a:ext>
                </a:extLst>
              </a:tr>
              <a:tr h="856660">
                <a:tc>
                  <a:txBody>
                    <a:bodyPr/>
                    <a:lstStyle/>
                    <a:p>
                      <a:pPr algn="ctr"/>
                      <a:r>
                        <a:rPr lang="en-US" sz="4000" b="1" dirty="0">
                          <a:solidFill>
                            <a:srgbClr val="01316C"/>
                          </a:solidFill>
                          <a:latin typeface="ITC Franklin Gothic Std Book" panose="020B0504030503020204" pitchFamily="34" charset="0"/>
                        </a:rPr>
                        <a:t>F</a:t>
                      </a:r>
                      <a:endParaRPr lang="en-US" sz="4000" dirty="0">
                        <a:latin typeface="ITC Franklin Gothic Std Book" panose="020B0504030503020204" pitchFamily="34" charset="0"/>
                      </a:endParaRPr>
                    </a:p>
                  </a:txBody>
                  <a:tcPr anchor="ctr">
                    <a:lnB w="12700" cap="flat" cmpd="sng" algn="ctr">
                      <a:solidFill>
                        <a:schemeClr val="bg1">
                          <a:lumMod val="75000"/>
                        </a:schemeClr>
                      </a:solidFill>
                      <a:prstDash val="solid"/>
                      <a:round/>
                      <a:headEnd type="none" w="med" len="med"/>
                      <a:tailEnd type="none" w="med" len="med"/>
                    </a:lnB>
                    <a:noFill/>
                  </a:tcPr>
                </a:tc>
                <a:tc>
                  <a:txBody>
                    <a:bodyPr/>
                    <a:lstStyle/>
                    <a:p>
                      <a:pPr marL="12700" indent="0">
                        <a:buNone/>
                        <a:tabLst/>
                      </a:pPr>
                      <a:r>
                        <a:rPr lang="en-US" sz="2400" b="1" dirty="0">
                          <a:solidFill>
                            <a:srgbClr val="002060"/>
                          </a:solidFill>
                        </a:rPr>
                        <a:t>Findable</a:t>
                      </a:r>
                      <a:r>
                        <a:rPr lang="en-US" sz="2400" dirty="0">
                          <a:solidFill>
                            <a:srgbClr val="002060"/>
                          </a:solidFill>
                        </a:rPr>
                        <a:t> using common search tools</a:t>
                      </a:r>
                    </a:p>
                  </a:txBody>
                  <a:tcPr anchor="ctr">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28595326"/>
                  </a:ext>
                </a:extLst>
              </a:tr>
              <a:tr h="856660">
                <a:tc>
                  <a:txBody>
                    <a:bodyPr/>
                    <a:lstStyle/>
                    <a:p>
                      <a:pPr algn="ctr"/>
                      <a:r>
                        <a:rPr lang="en-US" sz="4000" b="1" dirty="0">
                          <a:solidFill>
                            <a:srgbClr val="01316C"/>
                          </a:solidFill>
                          <a:latin typeface="ITC Franklin Gothic Std Book" panose="020B0504030503020204" pitchFamily="34" charset="0"/>
                        </a:rPr>
                        <a:t>A</a:t>
                      </a:r>
                      <a:endParaRPr lang="en-US" sz="4000" dirty="0">
                        <a:latin typeface="ITC Franklin Gothic Std Book" panose="020B0504030503020204" pitchFamily="34" charset="0"/>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2400" b="1" dirty="0">
                          <a:solidFill>
                            <a:srgbClr val="002060"/>
                          </a:solidFill>
                        </a:rPr>
                        <a:t>Accessible</a:t>
                      </a:r>
                      <a:r>
                        <a:rPr lang="en-US" sz="2400" dirty="0">
                          <a:solidFill>
                            <a:srgbClr val="002060"/>
                          </a:solidFill>
                        </a:rPr>
                        <a:t> so that the data and metadata can be explored</a:t>
                      </a:r>
                      <a:endParaRPr lang="en-US" sz="2400" b="0" dirty="0">
                        <a:latin typeface="ITC Franklin Gothic Std Book" panose="020B0504030503020204" pitchFamily="34" charset="0"/>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60638131"/>
                  </a:ext>
                </a:extLst>
              </a:tr>
              <a:tr h="856660">
                <a:tc>
                  <a:txBody>
                    <a:bodyPr/>
                    <a:lstStyle/>
                    <a:p>
                      <a:pPr algn="ctr"/>
                      <a:r>
                        <a:rPr lang="en-US" sz="4000" b="1" dirty="0">
                          <a:solidFill>
                            <a:srgbClr val="01316C"/>
                          </a:solidFill>
                          <a:latin typeface="ITC Franklin Gothic Std Book" panose="020B0504030503020204" pitchFamily="34" charset="0"/>
                        </a:rPr>
                        <a:t>I</a:t>
                      </a:r>
                      <a:endParaRPr lang="en-US" sz="4000" dirty="0">
                        <a:latin typeface="ITC Franklin Gothic Std Book" panose="020B0504030503020204" pitchFamily="34" charset="0"/>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12700" indent="0">
                        <a:buNone/>
                        <a:tabLst/>
                      </a:pPr>
                      <a:r>
                        <a:rPr lang="en-US" sz="2400" b="1" dirty="0">
                          <a:solidFill>
                            <a:srgbClr val="002060"/>
                          </a:solidFill>
                        </a:rPr>
                        <a:t>Interoperable</a:t>
                      </a:r>
                      <a:r>
                        <a:rPr lang="en-US" sz="2400" dirty="0">
                          <a:solidFill>
                            <a:srgbClr val="002060"/>
                          </a:solidFill>
                        </a:rPr>
                        <a:t> to compare, integrate, and analyze; and </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17263261"/>
                  </a:ext>
                </a:extLst>
              </a:tr>
              <a:tr h="1134855">
                <a:tc>
                  <a:txBody>
                    <a:bodyPr/>
                    <a:lstStyle/>
                    <a:p>
                      <a:pPr algn="ctr"/>
                      <a:r>
                        <a:rPr lang="en-US" sz="4000" b="1" dirty="0">
                          <a:solidFill>
                            <a:srgbClr val="01316C"/>
                          </a:solidFill>
                          <a:latin typeface="ITC Franklin Gothic Std Book" panose="020B0504030503020204" pitchFamily="34" charset="0"/>
                        </a:rPr>
                        <a:t>R</a:t>
                      </a:r>
                      <a:endParaRPr lang="en-US" sz="4000" dirty="0">
                        <a:latin typeface="ITC Franklin Gothic Std Book" panose="020B0504030503020204" pitchFamily="34" charset="0"/>
                      </a:endParaRPr>
                    </a:p>
                  </a:txBody>
                  <a:tcPr anchor="ctr">
                    <a:lnT w="12700" cap="flat" cmpd="sng" algn="ctr">
                      <a:solidFill>
                        <a:schemeClr val="bg1">
                          <a:lumMod val="75000"/>
                        </a:schemeClr>
                      </a:solidFill>
                      <a:prstDash val="solid"/>
                      <a:round/>
                      <a:headEnd type="none" w="med" len="med"/>
                      <a:tailEnd type="none" w="med" len="med"/>
                    </a:lnT>
                    <a:noFill/>
                  </a:tcPr>
                </a:tc>
                <a:tc>
                  <a:txBody>
                    <a:bodyPr/>
                    <a:lstStyle/>
                    <a:p>
                      <a:pPr marL="12700" indent="0">
                        <a:buNone/>
                        <a:tabLst/>
                      </a:pPr>
                      <a:r>
                        <a:rPr lang="en-US" sz="2400" b="1" dirty="0">
                          <a:solidFill>
                            <a:srgbClr val="002060"/>
                          </a:solidFill>
                        </a:rPr>
                        <a:t>Reusable</a:t>
                      </a:r>
                      <a:r>
                        <a:rPr lang="en-US" sz="2400" dirty="0">
                          <a:solidFill>
                            <a:srgbClr val="002060"/>
                          </a:solidFill>
                        </a:rPr>
                        <a:t> by other researchers or the public through the availability of metadata, code, and usage licenses (Stall et al., Nature 2019)</a:t>
                      </a:r>
                    </a:p>
                  </a:txBody>
                  <a:tcPr anchor="ctr">
                    <a:lnT w="1270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699426486"/>
                  </a:ext>
                </a:extLst>
              </a:tr>
            </a:tbl>
          </a:graphicData>
        </a:graphic>
      </p:graphicFrame>
    </p:spTree>
    <p:extLst>
      <p:ext uri="{BB962C8B-B14F-4D97-AF65-F5344CB8AC3E}">
        <p14:creationId xmlns:p14="http://schemas.microsoft.com/office/powerpoint/2010/main" val="3069056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5D54B0-3F45-024D-8050-B9722A0D5B8F}"/>
              </a:ext>
            </a:extLst>
          </p:cNvPr>
          <p:cNvSpPr>
            <a:spLocks noGrp="1"/>
          </p:cNvSpPr>
          <p:nvPr>
            <p:ph type="title"/>
          </p:nvPr>
        </p:nvSpPr>
        <p:spPr>
          <a:xfrm>
            <a:off x="0" y="202630"/>
            <a:ext cx="12139748" cy="947130"/>
          </a:xfrm>
        </p:spPr>
        <p:txBody>
          <a:bodyPr anchor="ctr"/>
          <a:lstStyle/>
          <a:p>
            <a:r>
              <a:rPr lang="en-US" dirty="0">
                <a:cs typeface="+mj-cs"/>
              </a:rPr>
              <a:t>Guiding Principles </a:t>
            </a:r>
          </a:p>
        </p:txBody>
      </p:sp>
      <p:sp>
        <p:nvSpPr>
          <p:cNvPr id="5" name="Rectangle 4">
            <a:extLst>
              <a:ext uri="{FF2B5EF4-FFF2-40B4-BE49-F238E27FC236}">
                <a16:creationId xmlns:a16="http://schemas.microsoft.com/office/drawing/2014/main" id="{8701BF15-AC4E-224F-B2FE-A27D26A5E931}"/>
              </a:ext>
            </a:extLst>
          </p:cNvPr>
          <p:cNvSpPr/>
          <p:nvPr/>
        </p:nvSpPr>
        <p:spPr>
          <a:xfrm>
            <a:off x="767356" y="1489167"/>
            <a:ext cx="5384799" cy="522514"/>
          </a:xfrm>
          <a:prstGeom prst="rect">
            <a:avLst/>
          </a:prstGeom>
          <a:solidFill>
            <a:srgbClr val="002E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lnSpc>
                <a:spcPct val="90000"/>
              </a:lnSpc>
              <a:spcBef>
                <a:spcPts val="1000"/>
              </a:spcBef>
            </a:pPr>
            <a:r>
              <a:rPr lang="en-US" sz="2200" b="1" dirty="0">
                <a:solidFill>
                  <a:schemeClr val="bg1"/>
                </a:solidFill>
                <a:latin typeface="ITC Franklin Gothic Std Book" panose="020B0504030503020204" pitchFamily="34" charset="0"/>
              </a:rPr>
              <a:t>Guides research</a:t>
            </a:r>
          </a:p>
        </p:txBody>
      </p:sp>
      <p:sp>
        <p:nvSpPr>
          <p:cNvPr id="6" name="TextBox 5">
            <a:extLst>
              <a:ext uri="{FF2B5EF4-FFF2-40B4-BE49-F238E27FC236}">
                <a16:creationId xmlns:a16="http://schemas.microsoft.com/office/drawing/2014/main" id="{4F679175-18D9-F241-8D12-F9966FA8BF17}"/>
              </a:ext>
            </a:extLst>
          </p:cNvPr>
          <p:cNvSpPr txBox="1"/>
          <p:nvPr/>
        </p:nvSpPr>
        <p:spPr>
          <a:xfrm>
            <a:off x="11887200" y="-1541417"/>
            <a:ext cx="184731" cy="369332"/>
          </a:xfrm>
          <a:prstGeom prst="rect">
            <a:avLst/>
          </a:prstGeom>
          <a:solidFill>
            <a:schemeClr val="bg1"/>
          </a:solidFill>
          <a:ln>
            <a:solidFill>
              <a:srgbClr val="E46C0A"/>
            </a:solidFill>
          </a:ln>
        </p:spPr>
        <p:txBody>
          <a:bodyPr wrap="none" rtlCol="0">
            <a:spAutoFit/>
          </a:bodyPr>
          <a:lstStyle/>
          <a:p>
            <a:endParaRPr lang="en-US" dirty="0"/>
          </a:p>
        </p:txBody>
      </p:sp>
      <p:sp>
        <p:nvSpPr>
          <p:cNvPr id="7" name="Rectangle 6">
            <a:extLst>
              <a:ext uri="{FF2B5EF4-FFF2-40B4-BE49-F238E27FC236}">
                <a16:creationId xmlns:a16="http://schemas.microsoft.com/office/drawing/2014/main" id="{45A43909-E10E-4B47-B869-1B045F71BED4}"/>
              </a:ext>
            </a:extLst>
          </p:cNvPr>
          <p:cNvSpPr/>
          <p:nvPr/>
        </p:nvSpPr>
        <p:spPr>
          <a:xfrm>
            <a:off x="6365463" y="1489167"/>
            <a:ext cx="5410975" cy="522514"/>
          </a:xfrm>
          <a:prstGeom prst="rect">
            <a:avLst/>
          </a:prstGeom>
          <a:solidFill>
            <a:srgbClr val="002E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ITC Franklin Gothic Std Book" panose="020B0504030503020204" pitchFamily="34" charset="0"/>
              </a:rPr>
              <a:t>Guides responsible conduct of research</a:t>
            </a:r>
          </a:p>
        </p:txBody>
      </p:sp>
      <p:sp>
        <p:nvSpPr>
          <p:cNvPr id="13" name="Rectangle 12">
            <a:extLst>
              <a:ext uri="{FF2B5EF4-FFF2-40B4-BE49-F238E27FC236}">
                <a16:creationId xmlns:a16="http://schemas.microsoft.com/office/drawing/2014/main" id="{C7417106-5786-C146-8915-3910D1FB45AA}"/>
              </a:ext>
            </a:extLst>
          </p:cNvPr>
          <p:cNvSpPr/>
          <p:nvPr/>
        </p:nvSpPr>
        <p:spPr>
          <a:xfrm>
            <a:off x="767355" y="2011681"/>
            <a:ext cx="5384799" cy="4402182"/>
          </a:xfrm>
          <a:prstGeom prst="rect">
            <a:avLst/>
          </a:prstGeom>
          <a:solidFill>
            <a:schemeClr val="bg1"/>
          </a:solidFill>
          <a:ln>
            <a:solidFill>
              <a:srgbClr val="012F6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rgbClr val="002060"/>
                </a:solidFill>
              </a:rPr>
              <a:t>Belmont Principles</a:t>
            </a:r>
          </a:p>
          <a:p>
            <a:pPr marL="742950" lvl="1" indent="-342900">
              <a:lnSpc>
                <a:spcPct val="80000"/>
              </a:lnSpc>
              <a:spcAft>
                <a:spcPts val="1000"/>
              </a:spcAft>
              <a:buFont typeface="Arial" panose="020B0604020202020204" pitchFamily="34" charset="0"/>
              <a:buChar char="•"/>
            </a:pPr>
            <a:r>
              <a:rPr lang="en-US" sz="2000" dirty="0">
                <a:solidFill>
                  <a:srgbClr val="E46C0A"/>
                </a:solidFill>
              </a:rPr>
              <a:t>Respect for persons </a:t>
            </a:r>
            <a:r>
              <a:rPr lang="en-US" sz="2000" dirty="0">
                <a:solidFill>
                  <a:srgbClr val="01316C"/>
                </a:solidFill>
              </a:rPr>
              <a:t>– honoring individual wishes</a:t>
            </a:r>
          </a:p>
          <a:p>
            <a:pPr marL="742950" lvl="1" indent="-342900">
              <a:lnSpc>
                <a:spcPct val="80000"/>
              </a:lnSpc>
              <a:spcAft>
                <a:spcPts val="1000"/>
              </a:spcAft>
              <a:buFont typeface="Arial" panose="020B0604020202020204" pitchFamily="34" charset="0"/>
              <a:buChar char="•"/>
            </a:pPr>
            <a:r>
              <a:rPr lang="en-US" sz="2000" dirty="0">
                <a:solidFill>
                  <a:srgbClr val="E46C0A"/>
                </a:solidFill>
              </a:rPr>
              <a:t>Beneficence</a:t>
            </a:r>
            <a:r>
              <a:rPr lang="en-US" sz="2000" dirty="0">
                <a:solidFill>
                  <a:srgbClr val="01316C"/>
                </a:solidFill>
              </a:rPr>
              <a:t> – weighing risks and benefits of study</a:t>
            </a:r>
          </a:p>
          <a:p>
            <a:pPr marL="742950" lvl="1" indent="-342900">
              <a:lnSpc>
                <a:spcPct val="80000"/>
              </a:lnSpc>
              <a:spcAft>
                <a:spcPts val="1000"/>
              </a:spcAft>
              <a:buFont typeface="Arial" panose="020B0604020202020204" pitchFamily="34" charset="0"/>
              <a:buChar char="•"/>
            </a:pPr>
            <a:r>
              <a:rPr lang="en-US" sz="2000" dirty="0">
                <a:solidFill>
                  <a:srgbClr val="E46C0A"/>
                </a:solidFill>
              </a:rPr>
              <a:t>Justice</a:t>
            </a:r>
            <a:r>
              <a:rPr lang="en-US" sz="2000" dirty="0">
                <a:solidFill>
                  <a:srgbClr val="01316C"/>
                </a:solidFill>
              </a:rPr>
              <a:t> – fair distribution of risks and benefits</a:t>
            </a:r>
            <a:br>
              <a:rPr lang="en-US" sz="2000" dirty="0">
                <a:solidFill>
                  <a:srgbClr val="01316C"/>
                </a:solidFill>
              </a:rPr>
            </a:br>
            <a:endParaRPr lang="en-US" sz="2000" dirty="0">
              <a:solidFill>
                <a:srgbClr val="01316C"/>
              </a:solidFill>
            </a:endParaRPr>
          </a:p>
          <a:p>
            <a:pPr marL="742950" lvl="1" indent="-342900">
              <a:lnSpc>
                <a:spcPct val="80000"/>
              </a:lnSpc>
              <a:spcAft>
                <a:spcPts val="1000"/>
              </a:spcAft>
              <a:buFont typeface="Arial" panose="020B0604020202020204" pitchFamily="34" charset="0"/>
              <a:buChar char="•"/>
            </a:pPr>
            <a:endParaRPr lang="en-US" sz="2000" dirty="0">
              <a:solidFill>
                <a:srgbClr val="01316C"/>
              </a:solidFill>
            </a:endParaRPr>
          </a:p>
          <a:p>
            <a:pPr marL="0" lvl="1" indent="0">
              <a:lnSpc>
                <a:spcPct val="80000"/>
              </a:lnSpc>
              <a:spcAft>
                <a:spcPts val="1000"/>
              </a:spcAft>
              <a:buNone/>
            </a:pPr>
            <a:r>
              <a:rPr lang="en-US" sz="2000" b="1" dirty="0">
                <a:solidFill>
                  <a:srgbClr val="002060"/>
                </a:solidFill>
              </a:rPr>
              <a:t>Menlo Principles</a:t>
            </a:r>
          </a:p>
          <a:p>
            <a:pPr marL="742950" lvl="1" indent="-342900">
              <a:lnSpc>
                <a:spcPct val="80000"/>
              </a:lnSpc>
              <a:spcAft>
                <a:spcPts val="1000"/>
              </a:spcAft>
              <a:buFont typeface="Arial" panose="020B0604020202020204" pitchFamily="34" charset="0"/>
              <a:buChar char="•"/>
            </a:pPr>
            <a:r>
              <a:rPr lang="en-US" sz="2000" dirty="0">
                <a:solidFill>
                  <a:srgbClr val="012F6C"/>
                </a:solidFill>
              </a:rPr>
              <a:t>Focus is on </a:t>
            </a:r>
            <a:r>
              <a:rPr lang="en-US" sz="2000" dirty="0">
                <a:solidFill>
                  <a:srgbClr val="E46C0A"/>
                </a:solidFill>
              </a:rPr>
              <a:t>“research with human-harming potential”</a:t>
            </a:r>
          </a:p>
          <a:p>
            <a:pPr marL="742950" lvl="1" indent="-342900">
              <a:lnSpc>
                <a:spcPct val="80000"/>
              </a:lnSpc>
              <a:spcAft>
                <a:spcPts val="1000"/>
              </a:spcAft>
              <a:buFont typeface="Arial" panose="020B0604020202020204" pitchFamily="34" charset="0"/>
              <a:buChar char="•"/>
            </a:pPr>
            <a:r>
              <a:rPr lang="en-US" sz="2000" dirty="0">
                <a:solidFill>
                  <a:srgbClr val="012F6C"/>
                </a:solidFill>
              </a:rPr>
              <a:t>Respect for </a:t>
            </a:r>
            <a:r>
              <a:rPr lang="en-US" sz="2000" dirty="0">
                <a:solidFill>
                  <a:srgbClr val="E46C0A"/>
                </a:solidFill>
              </a:rPr>
              <a:t>Law and Public Interest</a:t>
            </a:r>
          </a:p>
        </p:txBody>
      </p:sp>
      <p:sp>
        <p:nvSpPr>
          <p:cNvPr id="14" name="Rectangle 13">
            <a:extLst>
              <a:ext uri="{FF2B5EF4-FFF2-40B4-BE49-F238E27FC236}">
                <a16:creationId xmlns:a16="http://schemas.microsoft.com/office/drawing/2014/main" id="{CD3313CA-E5E0-2540-98DE-87080CE2CCFD}"/>
              </a:ext>
            </a:extLst>
          </p:cNvPr>
          <p:cNvSpPr/>
          <p:nvPr/>
        </p:nvSpPr>
        <p:spPr>
          <a:xfrm>
            <a:off x="6365463" y="2011681"/>
            <a:ext cx="5410975" cy="4402182"/>
          </a:xfrm>
          <a:prstGeom prst="rect">
            <a:avLst/>
          </a:prstGeom>
          <a:solidFill>
            <a:schemeClr val="bg1"/>
          </a:solidFill>
          <a:ln>
            <a:solidFill>
              <a:srgbClr val="012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2060"/>
                </a:solidFill>
              </a:rPr>
              <a:t>Data for Good Exchange</a:t>
            </a:r>
          </a:p>
          <a:p>
            <a:pPr marL="800100" lvl="1" indent="-342900">
              <a:buFont typeface="Arial" panose="020B0604020202020204" pitchFamily="34" charset="0"/>
              <a:buChar char="•"/>
            </a:pPr>
            <a:r>
              <a:rPr lang="en-US" sz="2000" dirty="0">
                <a:solidFill>
                  <a:schemeClr val="accent2"/>
                </a:solidFill>
              </a:rPr>
              <a:t>Fairness </a:t>
            </a:r>
            <a:r>
              <a:rPr lang="en-US" sz="2000" dirty="0">
                <a:solidFill>
                  <a:srgbClr val="002060"/>
                </a:solidFill>
              </a:rPr>
              <a:t>– understand and communicate presence of bias</a:t>
            </a:r>
          </a:p>
          <a:p>
            <a:pPr marL="800100" lvl="1" indent="-342900">
              <a:buFont typeface="Arial" panose="020B0604020202020204" pitchFamily="34" charset="0"/>
              <a:buChar char="•"/>
            </a:pPr>
            <a:r>
              <a:rPr lang="en-US" sz="2000" dirty="0">
                <a:solidFill>
                  <a:schemeClr val="accent2"/>
                </a:solidFill>
              </a:rPr>
              <a:t>Benefit -</a:t>
            </a:r>
            <a:r>
              <a:rPr lang="en-US" sz="2000" dirty="0">
                <a:solidFill>
                  <a:srgbClr val="002060"/>
                </a:solidFill>
              </a:rPr>
              <a:t>  conduct community-driven research, not research in the community</a:t>
            </a:r>
          </a:p>
          <a:p>
            <a:pPr marL="800100" lvl="1" indent="-342900">
              <a:buFont typeface="Arial" panose="020B0604020202020204" pitchFamily="34" charset="0"/>
              <a:buChar char="•"/>
            </a:pPr>
            <a:r>
              <a:rPr lang="en-US" sz="2000" dirty="0">
                <a:solidFill>
                  <a:schemeClr val="accent2"/>
                </a:solidFill>
              </a:rPr>
              <a:t>Openness</a:t>
            </a:r>
            <a:r>
              <a:rPr lang="en-US" sz="2000" dirty="0">
                <a:solidFill>
                  <a:srgbClr val="002060"/>
                </a:solidFill>
              </a:rPr>
              <a:t> – be transparent in your research</a:t>
            </a:r>
          </a:p>
          <a:p>
            <a:pPr marL="800100" lvl="1" indent="-342900">
              <a:buFont typeface="Arial" panose="020B0604020202020204" pitchFamily="34" charset="0"/>
              <a:buChar char="•"/>
            </a:pPr>
            <a:r>
              <a:rPr lang="en-US" sz="2000" dirty="0">
                <a:solidFill>
                  <a:schemeClr val="accent2"/>
                </a:solidFill>
              </a:rPr>
              <a:t>Reliability -  </a:t>
            </a:r>
            <a:r>
              <a:rPr lang="en-US" sz="2000" dirty="0">
                <a:solidFill>
                  <a:srgbClr val="002060"/>
                </a:solidFill>
              </a:rPr>
              <a:t>understand your data and how  it was born</a:t>
            </a:r>
          </a:p>
          <a:p>
            <a:pPr marL="0" lvl="1" indent="0">
              <a:buNone/>
            </a:pPr>
            <a:r>
              <a:rPr lang="en-US" sz="2000" b="1" dirty="0">
                <a:solidFill>
                  <a:srgbClr val="002060"/>
                </a:solidFill>
              </a:rPr>
              <a:t>F.A.I.R. </a:t>
            </a:r>
          </a:p>
          <a:p>
            <a:pPr marL="800100" lvl="1" indent="-342900">
              <a:buFont typeface="Arial" panose="020B0604020202020204" pitchFamily="34" charset="0"/>
              <a:buChar char="•"/>
            </a:pPr>
            <a:r>
              <a:rPr lang="en-US" sz="2000" dirty="0">
                <a:solidFill>
                  <a:schemeClr val="accent2"/>
                </a:solidFill>
              </a:rPr>
              <a:t>Findable </a:t>
            </a:r>
          </a:p>
          <a:p>
            <a:pPr marL="800100" lvl="1" indent="-342900">
              <a:buFont typeface="Arial" panose="020B0604020202020204" pitchFamily="34" charset="0"/>
              <a:buChar char="•"/>
            </a:pPr>
            <a:r>
              <a:rPr lang="en-US" sz="2000" dirty="0">
                <a:solidFill>
                  <a:schemeClr val="accent2"/>
                </a:solidFill>
              </a:rPr>
              <a:t>Accessible</a:t>
            </a:r>
          </a:p>
          <a:p>
            <a:pPr marL="800100" lvl="1" indent="-342900">
              <a:buFont typeface="Arial" panose="020B0604020202020204" pitchFamily="34" charset="0"/>
              <a:buChar char="•"/>
            </a:pPr>
            <a:r>
              <a:rPr lang="en-US" sz="2000" dirty="0">
                <a:solidFill>
                  <a:schemeClr val="accent2"/>
                </a:solidFill>
              </a:rPr>
              <a:t>Interoperable</a:t>
            </a:r>
          </a:p>
          <a:p>
            <a:pPr marL="800100" lvl="1" indent="-342900">
              <a:buFont typeface="Arial" panose="020B0604020202020204" pitchFamily="34" charset="0"/>
              <a:buChar char="•"/>
            </a:pPr>
            <a:r>
              <a:rPr lang="en-US" sz="2000" dirty="0">
                <a:solidFill>
                  <a:schemeClr val="accent2"/>
                </a:solidFill>
              </a:rPr>
              <a:t>Reusable</a:t>
            </a:r>
          </a:p>
        </p:txBody>
      </p:sp>
      <p:pic>
        <p:nvPicPr>
          <p:cNvPr id="15" name="Picture 14">
            <a:extLst>
              <a:ext uri="{FF2B5EF4-FFF2-40B4-BE49-F238E27FC236}">
                <a16:creationId xmlns:a16="http://schemas.microsoft.com/office/drawing/2014/main" id="{66E3BF9B-C575-9C4D-9C71-649078D7B71B}"/>
              </a:ext>
            </a:extLst>
          </p:cNvPr>
          <p:cNvPicPr>
            <a:picLocks noChangeAspect="1"/>
          </p:cNvPicPr>
          <p:nvPr/>
        </p:nvPicPr>
        <p:blipFill>
          <a:blip r:embed="rId2"/>
          <a:stretch>
            <a:fillRect/>
          </a:stretch>
        </p:blipFill>
        <p:spPr>
          <a:xfrm>
            <a:off x="8527298" y="232214"/>
            <a:ext cx="724833" cy="724833"/>
          </a:xfrm>
          <a:prstGeom prst="rect">
            <a:avLst/>
          </a:prstGeom>
        </p:spPr>
      </p:pic>
    </p:spTree>
    <p:extLst>
      <p:ext uri="{BB962C8B-B14F-4D97-AF65-F5344CB8AC3E}">
        <p14:creationId xmlns:p14="http://schemas.microsoft.com/office/powerpoint/2010/main" val="2761750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893B7B3-8EFD-2A3A-AC6A-DAFDB9B43517}"/>
              </a:ext>
            </a:extLst>
          </p:cNvPr>
          <p:cNvPicPr>
            <a:picLocks noChangeAspect="1"/>
          </p:cNvPicPr>
          <p:nvPr/>
        </p:nvPicPr>
        <p:blipFill>
          <a:blip r:embed="rId2"/>
          <a:stretch>
            <a:fillRect/>
          </a:stretch>
        </p:blipFill>
        <p:spPr>
          <a:xfrm>
            <a:off x="0" y="0"/>
            <a:ext cx="12192000" cy="3059382"/>
          </a:xfrm>
          <a:prstGeom prst="rect">
            <a:avLst/>
          </a:prstGeom>
        </p:spPr>
      </p:pic>
      <p:sp>
        <p:nvSpPr>
          <p:cNvPr id="4" name="TextBox 3">
            <a:extLst>
              <a:ext uri="{FF2B5EF4-FFF2-40B4-BE49-F238E27FC236}">
                <a16:creationId xmlns:a16="http://schemas.microsoft.com/office/drawing/2014/main" id="{6B016E56-4D15-EA77-15BC-96D6EDEB3B69}"/>
              </a:ext>
            </a:extLst>
          </p:cNvPr>
          <p:cNvSpPr txBox="1"/>
          <p:nvPr/>
        </p:nvSpPr>
        <p:spPr>
          <a:xfrm>
            <a:off x="990599" y="3437467"/>
            <a:ext cx="10854267" cy="2677656"/>
          </a:xfrm>
          <a:prstGeom prst="rect">
            <a:avLst/>
          </a:prstGeom>
          <a:noFill/>
        </p:spPr>
        <p:txBody>
          <a:bodyPr wrap="square" rtlCol="0">
            <a:spAutoFit/>
          </a:bodyPr>
          <a:lstStyle/>
          <a:p>
            <a:r>
              <a:rPr lang="en-US" sz="2800" b="1" dirty="0">
                <a:solidFill>
                  <a:srgbClr val="002060"/>
                </a:solidFill>
              </a:rPr>
              <a:t>Using Data Science Ethics Tool</a:t>
            </a:r>
            <a:endParaRPr lang="en-US" sz="2800" dirty="0">
              <a:solidFill>
                <a:srgbClr val="002060"/>
              </a:solidFill>
            </a:endParaRPr>
          </a:p>
          <a:p>
            <a:pPr marL="457200" indent="-457200">
              <a:buFont typeface="Arial" panose="020B0604020202020204" pitchFamily="34" charset="0"/>
              <a:buChar char="•"/>
            </a:pPr>
            <a:r>
              <a:rPr lang="en-US" sz="2800" dirty="0">
                <a:solidFill>
                  <a:srgbClr val="002060"/>
                </a:solidFill>
              </a:rPr>
              <a:t>The first step for researchers to agree on a set of principles </a:t>
            </a:r>
          </a:p>
          <a:p>
            <a:pPr marL="457200" indent="-457200">
              <a:buFont typeface="Arial" panose="020B0604020202020204" pitchFamily="34" charset="0"/>
              <a:buChar char="•"/>
            </a:pPr>
            <a:r>
              <a:rPr lang="en-US" sz="2800" dirty="0">
                <a:solidFill>
                  <a:srgbClr val="002060"/>
                </a:solidFill>
              </a:rPr>
              <a:t>Data science ethics tool template can be adapted to specific data science projects</a:t>
            </a:r>
          </a:p>
          <a:p>
            <a:pPr marL="457200" indent="-457200">
              <a:buFont typeface="Arial" panose="020B0604020202020204" pitchFamily="34" charset="0"/>
              <a:buChar char="•"/>
            </a:pPr>
            <a:r>
              <a:rPr lang="en-US" sz="2800" dirty="0">
                <a:solidFill>
                  <a:srgbClr val="002060"/>
                </a:solidFill>
              </a:rPr>
              <a:t>Provides a set of guiding principles and questions to address the ethical decisions across the data lifecycle</a:t>
            </a:r>
          </a:p>
        </p:txBody>
      </p:sp>
    </p:spTree>
    <p:extLst>
      <p:ext uri="{BB962C8B-B14F-4D97-AF65-F5344CB8AC3E}">
        <p14:creationId xmlns:p14="http://schemas.microsoft.com/office/powerpoint/2010/main" val="351884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0" y="300511"/>
            <a:ext cx="12191999" cy="1143000"/>
          </a:xfrm>
        </p:spPr>
        <p:txBody>
          <a:bodyPr>
            <a:noAutofit/>
          </a:bodyPr>
          <a:lstStyle/>
          <a:p>
            <a:pPr algn="ctr"/>
            <a:r>
              <a:rPr lang="en-US" dirty="0"/>
              <a:t>Ethics is an Integral Part of Our </a:t>
            </a:r>
            <a:br>
              <a:rPr lang="en-US" dirty="0"/>
            </a:br>
            <a:r>
              <a:rPr lang="en-US" dirty="0"/>
              <a:t>Data Science Framework</a:t>
            </a:r>
          </a:p>
        </p:txBody>
      </p:sp>
      <p:pic>
        <p:nvPicPr>
          <p:cNvPr id="15" name="Picture 14" descr="A screenshot of a cell phone&#10;&#10;Description automatically generated">
            <a:extLst>
              <a:ext uri="{FF2B5EF4-FFF2-40B4-BE49-F238E27FC236}">
                <a16:creationId xmlns:a16="http://schemas.microsoft.com/office/drawing/2014/main" id="{BE0E7AF0-2B66-5043-BC51-7F9AD511356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24999" y="1679093"/>
            <a:ext cx="8388802" cy="4355431"/>
          </a:xfrm>
          <a:prstGeom prst="rect">
            <a:avLst/>
          </a:prstGeom>
        </p:spPr>
      </p:pic>
      <p:sp>
        <p:nvSpPr>
          <p:cNvPr id="16" name="TextBox 15">
            <a:extLst>
              <a:ext uri="{FF2B5EF4-FFF2-40B4-BE49-F238E27FC236}">
                <a16:creationId xmlns:a16="http://schemas.microsoft.com/office/drawing/2014/main" id="{83D2DE2A-D596-8943-8F94-FF59359BA18D}"/>
              </a:ext>
            </a:extLst>
          </p:cNvPr>
          <p:cNvSpPr txBox="1"/>
          <p:nvPr/>
        </p:nvSpPr>
        <p:spPr>
          <a:xfrm>
            <a:off x="104757" y="6270106"/>
            <a:ext cx="12029287" cy="523220"/>
          </a:xfrm>
          <a:prstGeom prst="rect">
            <a:avLst/>
          </a:prstGeom>
          <a:noFill/>
        </p:spPr>
        <p:txBody>
          <a:bodyPr wrap="square" rtlCol="0">
            <a:spAutoFit/>
          </a:bodyPr>
          <a:lstStyle/>
          <a:p>
            <a:r>
              <a:rPr lang="en-US" sz="1400" dirty="0"/>
              <a:t>Source: Keller, S. A., Shipp, S., &amp; Schroeder, A. (2016). Does big data change the privacy landscape? a review of the issues. </a:t>
            </a:r>
          </a:p>
          <a:p>
            <a:r>
              <a:rPr lang="en-US" sz="1400" i="1" dirty="0"/>
              <a:t>Annual Review of Statistics and Its Application</a:t>
            </a:r>
            <a:r>
              <a:rPr lang="en-US" sz="1400" dirty="0"/>
              <a:t>, </a:t>
            </a:r>
            <a:r>
              <a:rPr lang="en-US" sz="1400" i="1" dirty="0"/>
              <a:t>3</a:t>
            </a:r>
            <a:r>
              <a:rPr lang="en-US" sz="1400" dirty="0"/>
              <a:t>.</a:t>
            </a:r>
          </a:p>
        </p:txBody>
      </p:sp>
    </p:spTree>
    <p:extLst>
      <p:ext uri="{BB962C8B-B14F-4D97-AF65-F5344CB8AC3E}">
        <p14:creationId xmlns:p14="http://schemas.microsoft.com/office/powerpoint/2010/main" val="957628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495296" y="405014"/>
            <a:ext cx="7010400" cy="1143000"/>
          </a:xfrm>
        </p:spPr>
        <p:txBody>
          <a:bodyPr>
            <a:noAutofit/>
          </a:bodyPr>
          <a:lstStyle/>
          <a:p>
            <a:pPr algn="ctr"/>
            <a:r>
              <a:rPr lang="en-US" dirty="0"/>
              <a:t>Ethics Checklist for Data Science Research Projects</a:t>
            </a:r>
          </a:p>
        </p:txBody>
      </p:sp>
      <p:pic>
        <p:nvPicPr>
          <p:cNvPr id="6" name="Picture 5" descr="A screenshot of a cell phone&#10;&#10;Description automatically generated">
            <a:extLst>
              <a:ext uri="{FF2B5EF4-FFF2-40B4-BE49-F238E27FC236}">
                <a16:creationId xmlns:a16="http://schemas.microsoft.com/office/drawing/2014/main" id="{058146BA-1CA6-A448-8ED5-FEDD4D1F19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916779" y="147723"/>
            <a:ext cx="3779925" cy="1995571"/>
          </a:xfrm>
          <a:prstGeom prst="rect">
            <a:avLst/>
          </a:prstGeom>
        </p:spPr>
      </p:pic>
      <p:sp>
        <p:nvSpPr>
          <p:cNvPr id="4" name="Rectangle 3">
            <a:extLst>
              <a:ext uri="{FF2B5EF4-FFF2-40B4-BE49-F238E27FC236}">
                <a16:creationId xmlns:a16="http://schemas.microsoft.com/office/drawing/2014/main" id="{BCE4023B-E47D-A44E-B4A2-A56172B5DAEA}"/>
              </a:ext>
            </a:extLst>
          </p:cNvPr>
          <p:cNvSpPr/>
          <p:nvPr/>
        </p:nvSpPr>
        <p:spPr>
          <a:xfrm>
            <a:off x="1200144" y="2752118"/>
            <a:ext cx="5030839" cy="3816429"/>
          </a:xfrm>
          <a:prstGeom prst="rect">
            <a:avLst/>
          </a:prstGeom>
        </p:spPr>
        <p:txBody>
          <a:bodyPr wrap="square">
            <a:spAutoFit/>
          </a:bodyPr>
          <a:lstStyle/>
          <a:p>
            <a:r>
              <a:rPr lang="en-US" sz="2200" b="1" dirty="0">
                <a:solidFill>
                  <a:srgbClr val="012F6D"/>
                </a:solidFill>
                <a:latin typeface="ITC Franklin Gothic Std Book" panose="020B0504030503020204" pitchFamily="34" charset="0"/>
              </a:rPr>
              <a:t>Project Initiation and Problem Identification</a:t>
            </a:r>
          </a:p>
          <a:p>
            <a:endParaRPr lang="en-US" sz="2200" b="1" dirty="0">
              <a:solidFill>
                <a:srgbClr val="012F6D"/>
              </a:solidFill>
              <a:latin typeface="ITC Franklin Gothic Std Book" panose="020B0504030503020204" pitchFamily="34" charset="0"/>
            </a:endParaRPr>
          </a:p>
          <a:p>
            <a:endParaRPr lang="en-US" sz="2200" b="1" dirty="0">
              <a:solidFill>
                <a:srgbClr val="012F6D"/>
              </a:solidFill>
              <a:latin typeface="ITC Franklin Gothic Std Book" panose="020B0504030503020204" pitchFamily="34" charset="0"/>
            </a:endParaRPr>
          </a:p>
          <a:p>
            <a:r>
              <a:rPr lang="en-US" sz="2200" b="1" dirty="0">
                <a:solidFill>
                  <a:srgbClr val="012F6D"/>
                </a:solidFill>
                <a:latin typeface="ITC Franklin Gothic Std Book" panose="020B0504030503020204" pitchFamily="34" charset="0"/>
              </a:rPr>
              <a:t>Data Discovery, Inventory, Screening, and Acquisition</a:t>
            </a:r>
          </a:p>
          <a:p>
            <a:endParaRPr lang="en-US" sz="2200" b="1" dirty="0">
              <a:solidFill>
                <a:srgbClr val="012F6D"/>
              </a:solidFill>
              <a:latin typeface="ITC Franklin Gothic Std Book" panose="020B0504030503020204" pitchFamily="34" charset="0"/>
            </a:endParaRPr>
          </a:p>
          <a:p>
            <a:endParaRPr lang="en-US" sz="2200" b="1" dirty="0">
              <a:solidFill>
                <a:srgbClr val="012F6D"/>
              </a:solidFill>
              <a:latin typeface="ITC Franklin Gothic Std Book" panose="020B0504030503020204" pitchFamily="34" charset="0"/>
            </a:endParaRPr>
          </a:p>
          <a:p>
            <a:r>
              <a:rPr lang="en-US" sz="2200" b="1" dirty="0">
                <a:solidFill>
                  <a:srgbClr val="012F6D"/>
                </a:solidFill>
                <a:latin typeface="ITC Franklin Gothic Std Book" panose="020B0504030503020204" pitchFamily="34" charset="0"/>
              </a:rPr>
              <a:t>Data Ingestion and Governance</a:t>
            </a:r>
          </a:p>
          <a:p>
            <a:endParaRPr lang="en-US" sz="2200" b="1" dirty="0">
              <a:solidFill>
                <a:srgbClr val="012F6D"/>
              </a:solidFill>
              <a:latin typeface="ITC Franklin Gothic Std Book" panose="020B0504030503020204" pitchFamily="34" charset="0"/>
            </a:endParaRPr>
          </a:p>
          <a:p>
            <a:endParaRPr lang="en-US" sz="2200" dirty="0">
              <a:solidFill>
                <a:srgbClr val="012F6D"/>
              </a:solidFill>
              <a:latin typeface="ITC Franklin Gothic Std Book" panose="020B0504030503020204" pitchFamily="34" charset="0"/>
            </a:endParaRPr>
          </a:p>
        </p:txBody>
      </p:sp>
      <p:sp>
        <p:nvSpPr>
          <p:cNvPr id="7" name="Rectangle 6">
            <a:extLst>
              <a:ext uri="{FF2B5EF4-FFF2-40B4-BE49-F238E27FC236}">
                <a16:creationId xmlns:a16="http://schemas.microsoft.com/office/drawing/2014/main" id="{76DE54E1-7127-444E-BD80-572D95F8C1C5}"/>
              </a:ext>
            </a:extLst>
          </p:cNvPr>
          <p:cNvSpPr/>
          <p:nvPr/>
        </p:nvSpPr>
        <p:spPr>
          <a:xfrm>
            <a:off x="7505696" y="2686357"/>
            <a:ext cx="4381504" cy="3477875"/>
          </a:xfrm>
          <a:prstGeom prst="rect">
            <a:avLst/>
          </a:prstGeom>
        </p:spPr>
        <p:txBody>
          <a:bodyPr wrap="square">
            <a:spAutoFit/>
          </a:bodyPr>
          <a:lstStyle/>
          <a:p>
            <a:r>
              <a:rPr lang="en-US" sz="2200" b="1" dirty="0">
                <a:solidFill>
                  <a:srgbClr val="012F6D"/>
                </a:solidFill>
                <a:latin typeface="ITC Franklin Gothic Std Book" panose="020B0504030503020204" pitchFamily="34" charset="0"/>
              </a:rPr>
              <a:t>Data  Wrangling</a:t>
            </a:r>
          </a:p>
          <a:p>
            <a:endParaRPr lang="en-US" sz="2200" b="1" dirty="0">
              <a:solidFill>
                <a:srgbClr val="012F6D"/>
              </a:solidFill>
              <a:latin typeface="ITC Franklin Gothic Std Book" panose="020B0504030503020204" pitchFamily="34" charset="0"/>
            </a:endParaRPr>
          </a:p>
          <a:p>
            <a:endParaRPr lang="en-US" sz="2200" b="1" dirty="0">
              <a:solidFill>
                <a:srgbClr val="012F6D"/>
              </a:solidFill>
              <a:latin typeface="ITC Franklin Gothic Std Book" panose="020B0504030503020204" pitchFamily="34" charset="0"/>
            </a:endParaRPr>
          </a:p>
          <a:p>
            <a:r>
              <a:rPr lang="en-US" sz="2200" b="1" dirty="0">
                <a:solidFill>
                  <a:srgbClr val="012F6D"/>
                </a:solidFill>
                <a:latin typeface="ITC Franklin Gothic Std Book" panose="020B0504030503020204" pitchFamily="34" charset="0"/>
              </a:rPr>
              <a:t>Fitness-for-Use Assessment</a:t>
            </a:r>
          </a:p>
          <a:p>
            <a:endParaRPr lang="en-US" sz="2200" b="1" dirty="0">
              <a:solidFill>
                <a:srgbClr val="012F6D"/>
              </a:solidFill>
              <a:latin typeface="ITC Franklin Gothic Std Book" panose="020B0504030503020204" pitchFamily="34" charset="0"/>
            </a:endParaRPr>
          </a:p>
          <a:p>
            <a:endParaRPr lang="en-US" sz="2200" b="1" dirty="0">
              <a:solidFill>
                <a:srgbClr val="012F6D"/>
              </a:solidFill>
              <a:latin typeface="ITC Franklin Gothic Std Book" panose="020B0504030503020204" pitchFamily="34" charset="0"/>
            </a:endParaRPr>
          </a:p>
          <a:p>
            <a:r>
              <a:rPr lang="en-US" sz="2200" b="1" dirty="0">
                <a:solidFill>
                  <a:srgbClr val="012F6D"/>
                </a:solidFill>
                <a:latin typeface="ITC Franklin Gothic Std Book" panose="020B0504030503020204" pitchFamily="34" charset="0"/>
              </a:rPr>
              <a:t>Statistical Modeling and Analysis</a:t>
            </a:r>
          </a:p>
          <a:p>
            <a:endParaRPr lang="en-US" sz="2200" b="1" dirty="0">
              <a:solidFill>
                <a:srgbClr val="012F6D"/>
              </a:solidFill>
              <a:latin typeface="ITC Franklin Gothic Std Book" panose="020B0504030503020204" pitchFamily="34" charset="0"/>
            </a:endParaRPr>
          </a:p>
          <a:p>
            <a:endParaRPr lang="en-US" sz="2200" b="1" dirty="0">
              <a:solidFill>
                <a:srgbClr val="012F6D"/>
              </a:solidFill>
              <a:latin typeface="ITC Franklin Gothic Std Book" panose="020B0504030503020204" pitchFamily="34" charset="0"/>
            </a:endParaRPr>
          </a:p>
          <a:p>
            <a:r>
              <a:rPr lang="en-US" sz="2200" b="1" dirty="0">
                <a:solidFill>
                  <a:srgbClr val="012F6D"/>
                </a:solidFill>
                <a:latin typeface="ITC Franklin Gothic Std Book" panose="020B0504030503020204" pitchFamily="34" charset="0"/>
              </a:rPr>
              <a:t>After-Project Debriefing</a:t>
            </a:r>
            <a:endParaRPr lang="en-US" sz="2200" dirty="0">
              <a:solidFill>
                <a:srgbClr val="012F6D"/>
              </a:solidFill>
              <a:latin typeface="ITC Franklin Gothic Std Book" panose="020B0504030503020204" pitchFamily="34" charset="0"/>
            </a:endParaRPr>
          </a:p>
        </p:txBody>
      </p:sp>
      <p:sp>
        <p:nvSpPr>
          <p:cNvPr id="8" name="Oval 7">
            <a:extLst>
              <a:ext uri="{FF2B5EF4-FFF2-40B4-BE49-F238E27FC236}">
                <a16:creationId xmlns:a16="http://schemas.microsoft.com/office/drawing/2014/main" id="{8A83CD48-C913-084F-BA02-3663D29AB44E}"/>
              </a:ext>
            </a:extLst>
          </p:cNvPr>
          <p:cNvSpPr/>
          <p:nvPr/>
        </p:nvSpPr>
        <p:spPr>
          <a:xfrm>
            <a:off x="501554" y="2844544"/>
            <a:ext cx="457200" cy="457200"/>
          </a:xfrm>
          <a:prstGeom prst="ellipse">
            <a:avLst/>
          </a:prstGeom>
          <a:solidFill>
            <a:srgbClr val="254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a:extLst>
              <a:ext uri="{FF2B5EF4-FFF2-40B4-BE49-F238E27FC236}">
                <a16:creationId xmlns:a16="http://schemas.microsoft.com/office/drawing/2014/main" id="{647EBB4F-622E-E444-A8BD-E60F12FFB35E}"/>
              </a:ext>
            </a:extLst>
          </p:cNvPr>
          <p:cNvSpPr/>
          <p:nvPr/>
        </p:nvSpPr>
        <p:spPr>
          <a:xfrm>
            <a:off x="501554" y="4096684"/>
            <a:ext cx="457200" cy="457200"/>
          </a:xfrm>
          <a:prstGeom prst="ellipse">
            <a:avLst/>
          </a:prstGeom>
          <a:solidFill>
            <a:srgbClr val="254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627F64A1-6D5A-FC49-B945-DC9AECBD47B4}"/>
              </a:ext>
            </a:extLst>
          </p:cNvPr>
          <p:cNvSpPr/>
          <p:nvPr/>
        </p:nvSpPr>
        <p:spPr>
          <a:xfrm>
            <a:off x="501554" y="5348823"/>
            <a:ext cx="457200" cy="457200"/>
          </a:xfrm>
          <a:prstGeom prst="ellipse">
            <a:avLst/>
          </a:prstGeom>
          <a:solidFill>
            <a:srgbClr val="254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Oval 10">
            <a:extLst>
              <a:ext uri="{FF2B5EF4-FFF2-40B4-BE49-F238E27FC236}">
                <a16:creationId xmlns:a16="http://schemas.microsoft.com/office/drawing/2014/main" id="{100A8908-563D-FC42-B1AD-83E5281BC68E}"/>
              </a:ext>
            </a:extLst>
          </p:cNvPr>
          <p:cNvSpPr/>
          <p:nvPr/>
        </p:nvSpPr>
        <p:spPr>
          <a:xfrm>
            <a:off x="6915079" y="2686357"/>
            <a:ext cx="457200" cy="457200"/>
          </a:xfrm>
          <a:prstGeom prst="ellipse">
            <a:avLst/>
          </a:prstGeom>
          <a:solidFill>
            <a:srgbClr val="254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Oval 11">
            <a:extLst>
              <a:ext uri="{FF2B5EF4-FFF2-40B4-BE49-F238E27FC236}">
                <a16:creationId xmlns:a16="http://schemas.microsoft.com/office/drawing/2014/main" id="{B3F8F0DF-7682-8948-8FED-50EF8327150F}"/>
              </a:ext>
            </a:extLst>
          </p:cNvPr>
          <p:cNvSpPr/>
          <p:nvPr/>
        </p:nvSpPr>
        <p:spPr>
          <a:xfrm>
            <a:off x="6915079" y="3670832"/>
            <a:ext cx="457200" cy="457200"/>
          </a:xfrm>
          <a:prstGeom prst="ellipse">
            <a:avLst/>
          </a:prstGeom>
          <a:solidFill>
            <a:srgbClr val="254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 name="Oval 12">
            <a:extLst>
              <a:ext uri="{FF2B5EF4-FFF2-40B4-BE49-F238E27FC236}">
                <a16:creationId xmlns:a16="http://schemas.microsoft.com/office/drawing/2014/main" id="{F5862085-5293-974E-9606-A09A95C40627}"/>
              </a:ext>
            </a:extLst>
          </p:cNvPr>
          <p:cNvSpPr/>
          <p:nvPr/>
        </p:nvSpPr>
        <p:spPr>
          <a:xfrm>
            <a:off x="6915079" y="4655307"/>
            <a:ext cx="457200" cy="457200"/>
          </a:xfrm>
          <a:prstGeom prst="ellipse">
            <a:avLst/>
          </a:prstGeom>
          <a:solidFill>
            <a:srgbClr val="254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 name="Oval 13">
            <a:extLst>
              <a:ext uri="{FF2B5EF4-FFF2-40B4-BE49-F238E27FC236}">
                <a16:creationId xmlns:a16="http://schemas.microsoft.com/office/drawing/2014/main" id="{A5DD5CB5-7D3A-4444-B51A-5D3155B16772}"/>
              </a:ext>
            </a:extLst>
          </p:cNvPr>
          <p:cNvSpPr/>
          <p:nvPr/>
        </p:nvSpPr>
        <p:spPr>
          <a:xfrm>
            <a:off x="6915079" y="5639782"/>
            <a:ext cx="457200" cy="457200"/>
          </a:xfrm>
          <a:prstGeom prst="ellipse">
            <a:avLst/>
          </a:prstGeom>
          <a:solidFill>
            <a:srgbClr val="2540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3230870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389830" y="295736"/>
            <a:ext cx="7458744" cy="1143000"/>
          </a:xfrm>
        </p:spPr>
        <p:txBody>
          <a:bodyPr>
            <a:normAutofit fontScale="90000"/>
          </a:bodyPr>
          <a:lstStyle/>
          <a:p>
            <a:pPr algn="ctr"/>
            <a:r>
              <a:rPr lang="en-US" dirty="0"/>
              <a:t>Ethics Checklist: Project Initiation and Problem ID</a:t>
            </a:r>
          </a:p>
        </p:txBody>
      </p:sp>
      <p:sp>
        <p:nvSpPr>
          <p:cNvPr id="3" name="Content Placeholder 2">
            <a:extLst>
              <a:ext uri="{FF2B5EF4-FFF2-40B4-BE49-F238E27FC236}">
                <a16:creationId xmlns:a16="http://schemas.microsoft.com/office/drawing/2014/main" id="{E0892603-4C4B-CD45-BDF0-0843E53FFED0}"/>
              </a:ext>
            </a:extLst>
          </p:cNvPr>
          <p:cNvSpPr>
            <a:spLocks noGrp="1"/>
          </p:cNvSpPr>
          <p:nvPr>
            <p:ph idx="4294967295"/>
          </p:nvPr>
        </p:nvSpPr>
        <p:spPr>
          <a:xfrm>
            <a:off x="389830" y="1656025"/>
            <a:ext cx="7458744" cy="1283117"/>
          </a:xfrm>
        </p:spPr>
        <p:txBody>
          <a:bodyPr>
            <a:noAutofit/>
          </a:bodyPr>
          <a:lstStyle/>
          <a:p>
            <a:pPr marL="0" indent="0">
              <a:buNone/>
            </a:pPr>
            <a:r>
              <a:rPr lang="en-US" sz="2000" b="1" i="1" dirty="0"/>
              <a:t>Project Initiation.</a:t>
            </a:r>
            <a:r>
              <a:rPr lang="en-US" sz="2000" i="1" dirty="0"/>
              <a:t> </a:t>
            </a:r>
            <a:r>
              <a:rPr lang="en-US" sz="2000" b="1" i="1" dirty="0"/>
              <a:t>Problem Identification: </a:t>
            </a:r>
            <a:r>
              <a:rPr lang="en-US" sz="2000" i="1" dirty="0"/>
              <a:t>Establish the ethical basis for undertaking the project as well as the project requirements for both the protection of research participants and the equitable allocation of all potential project benefits and risks.</a:t>
            </a:r>
          </a:p>
        </p:txBody>
      </p:sp>
      <p:pic>
        <p:nvPicPr>
          <p:cNvPr id="6" name="Picture 5" descr="A screenshot of a cell phone&#10;&#10;Description automatically generated">
            <a:extLst>
              <a:ext uri="{FF2B5EF4-FFF2-40B4-BE49-F238E27FC236}">
                <a16:creationId xmlns:a16="http://schemas.microsoft.com/office/drawing/2014/main" id="{058146BA-1CA6-A448-8ED5-FEDD4D1F19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848574" y="248369"/>
            <a:ext cx="3803988" cy="2336063"/>
          </a:xfrm>
          <a:prstGeom prst="rect">
            <a:avLst/>
          </a:prstGeom>
        </p:spPr>
      </p:pic>
      <p:sp>
        <p:nvSpPr>
          <p:cNvPr id="7" name="TextBox 6">
            <a:extLst>
              <a:ext uri="{FF2B5EF4-FFF2-40B4-BE49-F238E27FC236}">
                <a16:creationId xmlns:a16="http://schemas.microsoft.com/office/drawing/2014/main" id="{C7EA3657-ED90-5646-AB81-7911E4CE0F81}"/>
              </a:ext>
            </a:extLst>
          </p:cNvPr>
          <p:cNvSpPr txBox="1"/>
          <p:nvPr/>
        </p:nvSpPr>
        <p:spPr>
          <a:xfrm>
            <a:off x="389830" y="3295472"/>
            <a:ext cx="11412340" cy="2852063"/>
          </a:xfrm>
          <a:prstGeom prst="rect">
            <a:avLst/>
          </a:prstGeom>
          <a:noFill/>
          <a:ln>
            <a:solidFill>
              <a:srgbClr val="E46C0A"/>
            </a:solidFill>
          </a:ln>
        </p:spPr>
        <p:txBody>
          <a:bodyPr wrap="square" rtlCol="0" anchor="ctr">
            <a:noAutofit/>
          </a:bodyPr>
          <a:lstStyle/>
          <a:p>
            <a:r>
              <a:rPr lang="en-US" sz="2000" b="1" i="1" dirty="0">
                <a:solidFill>
                  <a:srgbClr val="0D3168"/>
                </a:solidFill>
                <a:latin typeface="ITC Franklin Gothic Std Book" panose="020B0504030503020204" pitchFamily="34" charset="0"/>
              </a:rPr>
              <a:t>Questions to consider before starting a project</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What are the expected benefits of the project to the ‘public good’? Do they outweigh potential risks to certain populations?</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Are there implicit assumptions and biases in the framing of the project regarding the studied communities and how will they be addressed?</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Should the project be undertaken?</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What type of institutional review board approval process is needed? Has the team reviewed the protocol?</a:t>
            </a:r>
          </a:p>
        </p:txBody>
      </p:sp>
    </p:spTree>
    <p:extLst>
      <p:ext uri="{BB962C8B-B14F-4D97-AF65-F5344CB8AC3E}">
        <p14:creationId xmlns:p14="http://schemas.microsoft.com/office/powerpoint/2010/main" val="2289863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248194" y="295736"/>
            <a:ext cx="7600380" cy="1143000"/>
          </a:xfrm>
        </p:spPr>
        <p:txBody>
          <a:bodyPr>
            <a:normAutofit fontScale="90000"/>
          </a:bodyPr>
          <a:lstStyle/>
          <a:p>
            <a:pPr algn="ctr"/>
            <a:r>
              <a:rPr lang="en-US" dirty="0"/>
              <a:t>Ethics Checklist: </a:t>
            </a:r>
            <a:br>
              <a:rPr lang="en-US" dirty="0"/>
            </a:br>
            <a:r>
              <a:rPr lang="en-US" dirty="0"/>
              <a:t>Data Discovery</a:t>
            </a:r>
          </a:p>
        </p:txBody>
      </p:sp>
      <p:sp>
        <p:nvSpPr>
          <p:cNvPr id="3" name="Content Placeholder 2">
            <a:extLst>
              <a:ext uri="{FF2B5EF4-FFF2-40B4-BE49-F238E27FC236}">
                <a16:creationId xmlns:a16="http://schemas.microsoft.com/office/drawing/2014/main" id="{E0892603-4C4B-CD45-BDF0-0843E53FFED0}"/>
              </a:ext>
            </a:extLst>
          </p:cNvPr>
          <p:cNvSpPr>
            <a:spLocks noGrp="1"/>
          </p:cNvSpPr>
          <p:nvPr>
            <p:ph idx="4294967295"/>
          </p:nvPr>
        </p:nvSpPr>
        <p:spPr>
          <a:xfrm>
            <a:off x="389830" y="1656025"/>
            <a:ext cx="7458744" cy="1283117"/>
          </a:xfrm>
        </p:spPr>
        <p:txBody>
          <a:bodyPr>
            <a:noAutofit/>
          </a:bodyPr>
          <a:lstStyle/>
          <a:p>
            <a:pPr marL="0" indent="0">
              <a:buNone/>
            </a:pPr>
            <a:r>
              <a:rPr lang="en-US" sz="2000" b="1" i="1" dirty="0"/>
              <a:t>Data Discovery, Inventory, Screening, and Acquisition: </a:t>
            </a:r>
            <a:r>
              <a:rPr lang="en-US" sz="2000" i="1" dirty="0"/>
              <a:t>Consider potential biases that may be introduced through the choice of datasets and variables.</a:t>
            </a:r>
          </a:p>
        </p:txBody>
      </p:sp>
      <p:pic>
        <p:nvPicPr>
          <p:cNvPr id="6" name="Picture 5" descr="A screenshot of a cell phone&#10;&#10;Description automatically generated">
            <a:extLst>
              <a:ext uri="{FF2B5EF4-FFF2-40B4-BE49-F238E27FC236}">
                <a16:creationId xmlns:a16="http://schemas.microsoft.com/office/drawing/2014/main" id="{058146BA-1CA6-A448-8ED5-FEDD4D1F19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848574" y="248369"/>
            <a:ext cx="3803988" cy="2336063"/>
          </a:xfrm>
          <a:prstGeom prst="rect">
            <a:avLst/>
          </a:prstGeom>
        </p:spPr>
      </p:pic>
      <p:sp>
        <p:nvSpPr>
          <p:cNvPr id="7" name="TextBox 6">
            <a:extLst>
              <a:ext uri="{FF2B5EF4-FFF2-40B4-BE49-F238E27FC236}">
                <a16:creationId xmlns:a16="http://schemas.microsoft.com/office/drawing/2014/main" id="{C7EA3657-ED90-5646-AB81-7911E4CE0F81}"/>
              </a:ext>
            </a:extLst>
          </p:cNvPr>
          <p:cNvSpPr txBox="1"/>
          <p:nvPr/>
        </p:nvSpPr>
        <p:spPr>
          <a:xfrm>
            <a:off x="389830" y="3141584"/>
            <a:ext cx="11412340" cy="2336062"/>
          </a:xfrm>
          <a:prstGeom prst="rect">
            <a:avLst/>
          </a:prstGeom>
          <a:noFill/>
          <a:ln>
            <a:solidFill>
              <a:srgbClr val="E46C0A"/>
            </a:solidFill>
          </a:ln>
        </p:spPr>
        <p:txBody>
          <a:bodyPr wrap="square" rtlCol="0" anchor="ctr">
            <a:noAutofit/>
          </a:bodyPr>
          <a:lstStyle/>
          <a:p>
            <a:r>
              <a:rPr lang="en-US" sz="2000" b="1" i="1" dirty="0">
                <a:solidFill>
                  <a:srgbClr val="0D3168"/>
                </a:solidFill>
                <a:latin typeface="ITC Franklin Gothic Std Book" panose="020B0504030503020204" pitchFamily="34" charset="0"/>
              </a:rPr>
              <a:t>Questions to consider before starting a project</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How are the data born (created) and for what purposes?</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Do the data include disproportionate coverage for different communities under study?</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Do data have adequate geographic coverage?</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Have checks and balances been established to identify and address implicit biases in the data?</a:t>
            </a:r>
          </a:p>
        </p:txBody>
      </p:sp>
    </p:spTree>
    <p:extLst>
      <p:ext uri="{BB962C8B-B14F-4D97-AF65-F5344CB8AC3E}">
        <p14:creationId xmlns:p14="http://schemas.microsoft.com/office/powerpoint/2010/main" val="3235907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4D62CA8-B49F-AD40-9F6F-C93F20C81E27}"/>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5DED8BA-C11F-BE48-A424-1E4DB7F339BA}"/>
              </a:ext>
            </a:extLst>
          </p:cNvPr>
          <p:cNvSpPr>
            <a:spLocks noGrp="1"/>
          </p:cNvSpPr>
          <p:nvPr>
            <p:ph idx="1"/>
          </p:nvPr>
        </p:nvSpPr>
        <p:spPr>
          <a:xfrm>
            <a:off x="878711" y="1395389"/>
            <a:ext cx="10434577" cy="5104715"/>
          </a:xfrm>
        </p:spPr>
        <p:txBody>
          <a:bodyPr/>
          <a:lstStyle/>
          <a:p>
            <a:pPr marL="457200" lvl="1" indent="0">
              <a:buNone/>
            </a:pPr>
            <a:endParaRPr lang="en-US" dirty="0">
              <a:solidFill>
                <a:srgbClr val="01316C"/>
              </a:solidFill>
            </a:endParaRPr>
          </a:p>
          <a:p>
            <a:pPr marL="460375" indent="-457200"/>
            <a:r>
              <a:rPr lang="en-US" dirty="0">
                <a:solidFill>
                  <a:srgbClr val="01316C"/>
                </a:solidFill>
              </a:rPr>
              <a:t>Research Ethics and Practice</a:t>
            </a:r>
          </a:p>
          <a:p>
            <a:pPr marL="914400" lvl="1" indent="-457200"/>
            <a:r>
              <a:rPr lang="en-US" dirty="0">
                <a:solidFill>
                  <a:srgbClr val="01316C"/>
                </a:solidFill>
              </a:rPr>
              <a:t>Definitions: Ethics, Implicit and Explicit Biases</a:t>
            </a:r>
          </a:p>
          <a:p>
            <a:pPr marL="914400" lvl="1" indent="-457200"/>
            <a:r>
              <a:rPr lang="en-US" dirty="0">
                <a:solidFill>
                  <a:srgbClr val="01316C"/>
                </a:solidFill>
              </a:rPr>
              <a:t>Impact of Repurposing Data</a:t>
            </a:r>
          </a:p>
          <a:p>
            <a:pPr marL="914400" lvl="1" indent="-457200"/>
            <a:r>
              <a:rPr lang="en-US" dirty="0">
                <a:solidFill>
                  <a:srgbClr val="01316C"/>
                </a:solidFill>
              </a:rPr>
              <a:t>Guiding Principles: Belmont &amp; Menlo</a:t>
            </a:r>
          </a:p>
          <a:p>
            <a:pPr marL="914400" lvl="1" indent="-457200"/>
            <a:r>
              <a:rPr lang="en-US" dirty="0">
                <a:solidFill>
                  <a:srgbClr val="01316C"/>
                </a:solidFill>
              </a:rPr>
              <a:t>Ethics Checklist</a:t>
            </a:r>
          </a:p>
          <a:p>
            <a:pPr marL="914400" lvl="1" indent="-457200"/>
            <a:endParaRPr lang="en-US" dirty="0">
              <a:solidFill>
                <a:srgbClr val="01316C"/>
              </a:solidFill>
            </a:endParaRPr>
          </a:p>
          <a:p>
            <a:pPr lvl="1"/>
            <a:endParaRPr lang="en-US" dirty="0">
              <a:solidFill>
                <a:srgbClr val="01316C"/>
              </a:solidFill>
            </a:endParaRPr>
          </a:p>
        </p:txBody>
      </p:sp>
    </p:spTree>
    <p:extLst>
      <p:ext uri="{BB962C8B-B14F-4D97-AF65-F5344CB8AC3E}">
        <p14:creationId xmlns:p14="http://schemas.microsoft.com/office/powerpoint/2010/main" val="3683385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389830" y="295736"/>
            <a:ext cx="7458744" cy="1143000"/>
          </a:xfrm>
        </p:spPr>
        <p:txBody>
          <a:bodyPr>
            <a:normAutofit fontScale="90000"/>
          </a:bodyPr>
          <a:lstStyle/>
          <a:p>
            <a:pPr algn="ctr"/>
            <a:r>
              <a:rPr lang="en-US" dirty="0"/>
              <a:t>Ethics Checklist: Data Ingestion and Governance</a:t>
            </a:r>
          </a:p>
        </p:txBody>
      </p:sp>
      <p:sp>
        <p:nvSpPr>
          <p:cNvPr id="3" name="Content Placeholder 2">
            <a:extLst>
              <a:ext uri="{FF2B5EF4-FFF2-40B4-BE49-F238E27FC236}">
                <a16:creationId xmlns:a16="http://schemas.microsoft.com/office/drawing/2014/main" id="{E0892603-4C4B-CD45-BDF0-0843E53FFED0}"/>
              </a:ext>
            </a:extLst>
          </p:cNvPr>
          <p:cNvSpPr>
            <a:spLocks noGrp="1"/>
          </p:cNvSpPr>
          <p:nvPr>
            <p:ph idx="4294967295"/>
          </p:nvPr>
        </p:nvSpPr>
        <p:spPr>
          <a:xfrm>
            <a:off x="389830" y="1656025"/>
            <a:ext cx="7458744" cy="1283117"/>
          </a:xfrm>
        </p:spPr>
        <p:txBody>
          <a:bodyPr>
            <a:noAutofit/>
          </a:bodyPr>
          <a:lstStyle/>
          <a:p>
            <a:pPr marL="0" indent="0">
              <a:buNone/>
            </a:pPr>
            <a:r>
              <a:rPr lang="en-US" sz="2000" b="1" i="1" dirty="0"/>
              <a:t>Data Ingestion and Governance:</a:t>
            </a:r>
            <a:r>
              <a:rPr lang="en-US" sz="2000" dirty="0"/>
              <a:t> </a:t>
            </a:r>
            <a:r>
              <a:rPr lang="en-US" sz="2000" i="1" dirty="0"/>
              <a:t>Put in place data platforms and processes to ensure data transfer, storage, and database development adheres to data governance agreements and best practices for data quality assurance.</a:t>
            </a:r>
          </a:p>
        </p:txBody>
      </p:sp>
      <p:pic>
        <p:nvPicPr>
          <p:cNvPr id="6" name="Picture 5" descr="A screenshot of a cell phone&#10;&#10;Description automatically generated">
            <a:extLst>
              <a:ext uri="{FF2B5EF4-FFF2-40B4-BE49-F238E27FC236}">
                <a16:creationId xmlns:a16="http://schemas.microsoft.com/office/drawing/2014/main" id="{058146BA-1CA6-A448-8ED5-FEDD4D1F19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848574" y="248369"/>
            <a:ext cx="3803988" cy="2336063"/>
          </a:xfrm>
          <a:prstGeom prst="rect">
            <a:avLst/>
          </a:prstGeom>
        </p:spPr>
      </p:pic>
      <p:sp>
        <p:nvSpPr>
          <p:cNvPr id="7" name="TextBox 6">
            <a:extLst>
              <a:ext uri="{FF2B5EF4-FFF2-40B4-BE49-F238E27FC236}">
                <a16:creationId xmlns:a16="http://schemas.microsoft.com/office/drawing/2014/main" id="{C7EA3657-ED90-5646-AB81-7911E4CE0F81}"/>
              </a:ext>
            </a:extLst>
          </p:cNvPr>
          <p:cNvSpPr txBox="1">
            <a:spLocks/>
          </p:cNvSpPr>
          <p:nvPr/>
        </p:nvSpPr>
        <p:spPr>
          <a:xfrm>
            <a:off x="389830" y="3141585"/>
            <a:ext cx="11412340" cy="1678610"/>
          </a:xfrm>
          <a:prstGeom prst="rect">
            <a:avLst/>
          </a:prstGeom>
          <a:noFill/>
          <a:ln>
            <a:solidFill>
              <a:srgbClr val="E46C0A"/>
            </a:solidFill>
          </a:ln>
        </p:spPr>
        <p:txBody>
          <a:bodyPr wrap="square" rtlCol="0" anchor="ctr">
            <a:noAutofit/>
          </a:bodyPr>
          <a:lstStyle/>
          <a:p>
            <a:r>
              <a:rPr lang="en-US" sz="2000" b="1" i="1" dirty="0">
                <a:solidFill>
                  <a:srgbClr val="0D3168"/>
                </a:solidFill>
                <a:latin typeface="ITC Franklin Gothic Std Book" panose="020B0504030503020204" pitchFamily="34" charset="0"/>
              </a:rPr>
              <a:t>Questions to consider before starting a project</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Have team members reviewed standard operating procedures (SOPs) and data management plans?</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Do additional procedures need to be defined for this project?</a:t>
            </a:r>
          </a:p>
        </p:txBody>
      </p:sp>
    </p:spTree>
    <p:extLst>
      <p:ext uri="{BB962C8B-B14F-4D97-AF65-F5344CB8AC3E}">
        <p14:creationId xmlns:p14="http://schemas.microsoft.com/office/powerpoint/2010/main" val="1090042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389830" y="295736"/>
            <a:ext cx="7458744" cy="1143000"/>
          </a:xfrm>
        </p:spPr>
        <p:txBody>
          <a:bodyPr>
            <a:normAutofit fontScale="90000"/>
          </a:bodyPr>
          <a:lstStyle/>
          <a:p>
            <a:pPr algn="ctr"/>
            <a:r>
              <a:rPr lang="en-US" dirty="0"/>
              <a:t>Ethics Checklist: </a:t>
            </a:r>
            <a:br>
              <a:rPr lang="en-US" dirty="0"/>
            </a:br>
            <a:r>
              <a:rPr lang="en-US" dirty="0"/>
              <a:t>Data Wrangling</a:t>
            </a:r>
          </a:p>
        </p:txBody>
      </p:sp>
      <p:sp>
        <p:nvSpPr>
          <p:cNvPr id="3" name="Content Placeholder 2">
            <a:extLst>
              <a:ext uri="{FF2B5EF4-FFF2-40B4-BE49-F238E27FC236}">
                <a16:creationId xmlns:a16="http://schemas.microsoft.com/office/drawing/2014/main" id="{E0892603-4C4B-CD45-BDF0-0843E53FFED0}"/>
              </a:ext>
            </a:extLst>
          </p:cNvPr>
          <p:cNvSpPr>
            <a:spLocks noGrp="1"/>
          </p:cNvSpPr>
          <p:nvPr>
            <p:ph idx="4294967295"/>
          </p:nvPr>
        </p:nvSpPr>
        <p:spPr>
          <a:xfrm>
            <a:off x="389830" y="1656026"/>
            <a:ext cx="7458744" cy="1143000"/>
          </a:xfrm>
        </p:spPr>
        <p:txBody>
          <a:bodyPr>
            <a:noAutofit/>
          </a:bodyPr>
          <a:lstStyle/>
          <a:p>
            <a:pPr marL="0" indent="0">
              <a:lnSpc>
                <a:spcPct val="100000"/>
              </a:lnSpc>
              <a:buNone/>
            </a:pPr>
            <a:r>
              <a:rPr lang="en-US" sz="2000" b="1" i="1" dirty="0"/>
              <a:t>Data Wrangling: </a:t>
            </a:r>
            <a:r>
              <a:rPr lang="en-US" sz="2000" i="1" dirty="0"/>
              <a:t>Cleaning, transforming, linking, and exploratory analysis are critical steps in understanding data quality, how representative the data are, and potential biases in the data.</a:t>
            </a:r>
          </a:p>
          <a:p>
            <a:pPr marL="0" indent="0">
              <a:buNone/>
            </a:pPr>
            <a:endParaRPr lang="en-US" sz="2000" i="1" dirty="0"/>
          </a:p>
        </p:txBody>
      </p:sp>
      <p:pic>
        <p:nvPicPr>
          <p:cNvPr id="6" name="Picture 5" descr="A screenshot of a cell phone&#10;&#10;Description automatically generated">
            <a:extLst>
              <a:ext uri="{FF2B5EF4-FFF2-40B4-BE49-F238E27FC236}">
                <a16:creationId xmlns:a16="http://schemas.microsoft.com/office/drawing/2014/main" id="{058146BA-1CA6-A448-8ED5-FEDD4D1F19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848574" y="248369"/>
            <a:ext cx="3803988" cy="2336063"/>
          </a:xfrm>
          <a:prstGeom prst="rect">
            <a:avLst/>
          </a:prstGeom>
        </p:spPr>
      </p:pic>
      <p:sp>
        <p:nvSpPr>
          <p:cNvPr id="7" name="TextBox 6">
            <a:extLst>
              <a:ext uri="{FF2B5EF4-FFF2-40B4-BE49-F238E27FC236}">
                <a16:creationId xmlns:a16="http://schemas.microsoft.com/office/drawing/2014/main" id="{C7EA3657-ED90-5646-AB81-7911E4CE0F81}"/>
              </a:ext>
            </a:extLst>
          </p:cNvPr>
          <p:cNvSpPr txBox="1">
            <a:spLocks/>
          </p:cNvSpPr>
          <p:nvPr/>
        </p:nvSpPr>
        <p:spPr>
          <a:xfrm>
            <a:off x="389830" y="3141585"/>
            <a:ext cx="11412340" cy="2336062"/>
          </a:xfrm>
          <a:prstGeom prst="rect">
            <a:avLst/>
          </a:prstGeom>
          <a:noFill/>
          <a:ln>
            <a:solidFill>
              <a:srgbClr val="E46C0A"/>
            </a:solidFill>
          </a:ln>
        </p:spPr>
        <p:txBody>
          <a:bodyPr wrap="square" rtlCol="0" anchor="ctr">
            <a:noAutofit/>
          </a:bodyPr>
          <a:lstStyle/>
          <a:p>
            <a:r>
              <a:rPr lang="en-US" sz="2000" b="1" i="1" dirty="0">
                <a:solidFill>
                  <a:srgbClr val="0D3168"/>
                </a:solidFill>
                <a:latin typeface="ITC Franklin Gothic Std Book" panose="020B0504030503020204" pitchFamily="34" charset="0"/>
              </a:rPr>
              <a:t>Questions to consider before starting a project</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What is the quality of the data?</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How representative are the data? </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What populations are covered, not covered?</a:t>
            </a:r>
          </a:p>
          <a:p>
            <a:pPr marL="401638" lvl="1"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Are the project assumptions correct?</a:t>
            </a:r>
          </a:p>
        </p:txBody>
      </p:sp>
    </p:spTree>
    <p:extLst>
      <p:ext uri="{BB962C8B-B14F-4D97-AF65-F5344CB8AC3E}">
        <p14:creationId xmlns:p14="http://schemas.microsoft.com/office/powerpoint/2010/main" val="848224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389830" y="295736"/>
            <a:ext cx="7458744" cy="1143000"/>
          </a:xfrm>
        </p:spPr>
        <p:txBody>
          <a:bodyPr>
            <a:normAutofit fontScale="90000"/>
          </a:bodyPr>
          <a:lstStyle/>
          <a:p>
            <a:pPr algn="ctr"/>
            <a:r>
              <a:rPr lang="en-US" dirty="0"/>
              <a:t>Ethics Checklist: Statistical Modeling and Analysis</a:t>
            </a:r>
          </a:p>
        </p:txBody>
      </p:sp>
      <p:sp>
        <p:nvSpPr>
          <p:cNvPr id="3" name="Content Placeholder 2">
            <a:extLst>
              <a:ext uri="{FF2B5EF4-FFF2-40B4-BE49-F238E27FC236}">
                <a16:creationId xmlns:a16="http://schemas.microsoft.com/office/drawing/2014/main" id="{E0892603-4C4B-CD45-BDF0-0843E53FFED0}"/>
              </a:ext>
            </a:extLst>
          </p:cNvPr>
          <p:cNvSpPr>
            <a:spLocks noGrp="1"/>
          </p:cNvSpPr>
          <p:nvPr>
            <p:ph idx="4294967295"/>
          </p:nvPr>
        </p:nvSpPr>
        <p:spPr>
          <a:xfrm>
            <a:off x="389830" y="1656026"/>
            <a:ext cx="7458744" cy="1143000"/>
          </a:xfrm>
        </p:spPr>
        <p:txBody>
          <a:bodyPr>
            <a:noAutofit/>
          </a:bodyPr>
          <a:lstStyle/>
          <a:p>
            <a:pPr marL="0" indent="0">
              <a:buNone/>
            </a:pPr>
            <a:r>
              <a:rPr lang="en-US" sz="2000" b="1" i="1" dirty="0"/>
              <a:t>Statistical Modeling and Analysis: </a:t>
            </a:r>
            <a:r>
              <a:rPr lang="en-US" sz="2000" i="1" dirty="0"/>
              <a:t>Establish and implement processes to document methods, results and limitations.</a:t>
            </a:r>
            <a:endParaRPr lang="en-US" sz="2000" b="1" i="1" dirty="0"/>
          </a:p>
          <a:p>
            <a:pPr marL="0" indent="0">
              <a:buNone/>
            </a:pPr>
            <a:endParaRPr lang="en-US" sz="2000" i="1" dirty="0"/>
          </a:p>
        </p:txBody>
      </p:sp>
      <p:pic>
        <p:nvPicPr>
          <p:cNvPr id="6" name="Picture 5" descr="A screenshot of a cell phone&#10;&#10;Description automatically generated">
            <a:extLst>
              <a:ext uri="{FF2B5EF4-FFF2-40B4-BE49-F238E27FC236}">
                <a16:creationId xmlns:a16="http://schemas.microsoft.com/office/drawing/2014/main" id="{058146BA-1CA6-A448-8ED5-FEDD4D1F19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848574" y="248369"/>
            <a:ext cx="3803988" cy="2336063"/>
          </a:xfrm>
          <a:prstGeom prst="rect">
            <a:avLst/>
          </a:prstGeom>
        </p:spPr>
      </p:pic>
      <p:sp>
        <p:nvSpPr>
          <p:cNvPr id="7" name="TextBox 6">
            <a:extLst>
              <a:ext uri="{FF2B5EF4-FFF2-40B4-BE49-F238E27FC236}">
                <a16:creationId xmlns:a16="http://schemas.microsoft.com/office/drawing/2014/main" id="{C7EA3657-ED90-5646-AB81-7911E4CE0F81}"/>
              </a:ext>
            </a:extLst>
          </p:cNvPr>
          <p:cNvSpPr txBox="1">
            <a:spLocks/>
          </p:cNvSpPr>
          <p:nvPr/>
        </p:nvSpPr>
        <p:spPr>
          <a:xfrm>
            <a:off x="389830" y="3389782"/>
            <a:ext cx="11412340" cy="2201122"/>
          </a:xfrm>
          <a:prstGeom prst="rect">
            <a:avLst/>
          </a:prstGeom>
          <a:noFill/>
          <a:ln>
            <a:solidFill>
              <a:srgbClr val="E46C0A"/>
            </a:solidFill>
          </a:ln>
        </p:spPr>
        <p:txBody>
          <a:bodyPr wrap="square" rtlCol="0" anchor="ctr">
            <a:noAutofit/>
          </a:bodyPr>
          <a:lstStyle/>
          <a:p>
            <a:r>
              <a:rPr lang="en-US" sz="2000" b="1" i="1" dirty="0">
                <a:solidFill>
                  <a:srgbClr val="0D3168"/>
                </a:solidFill>
                <a:latin typeface="ITC Franklin Gothic Std Book" panose="020B0504030503020204" pitchFamily="34" charset="0"/>
              </a:rPr>
              <a:t>Questions to consider before starting a project</a:t>
            </a:r>
          </a:p>
          <a:p>
            <a:pPr marL="401638" marR="0" lvl="0" indent="-401638" defTabSz="914400">
              <a:lnSpc>
                <a:spcPct val="90000"/>
              </a:lnSpc>
              <a:spcBef>
                <a:spcPts val="1000"/>
              </a:spcBef>
              <a:spcAft>
                <a:spcPts val="0"/>
              </a:spcAft>
              <a:buSzPct val="80000"/>
              <a:buFont typeface="Wingdings" pitchFamily="2" charset="2"/>
              <a:buChar char="q"/>
            </a:pPr>
            <a:r>
              <a:rPr lang="en-US" sz="2000" dirty="0">
                <a:solidFill>
                  <a:srgbClr val="0D3168"/>
                </a:solidFill>
                <a:latin typeface="ITC Franklin Gothic Std Book" panose="020B0504030503020204" pitchFamily="34" charset="0"/>
              </a:rPr>
              <a:t>Have project methods and outputs been made as transparent as possible?</a:t>
            </a:r>
          </a:p>
          <a:p>
            <a:pPr marL="401638" marR="0" lvl="0" indent="-401638" defTabSz="914400">
              <a:lnSpc>
                <a:spcPct val="90000"/>
              </a:lnSpc>
              <a:spcBef>
                <a:spcPts val="1000"/>
              </a:spcBef>
              <a:spcAft>
                <a:spcPts val="0"/>
              </a:spcAft>
              <a:buSzPct val="80000"/>
              <a:buFont typeface="Wingdings" pitchFamily="2" charset="2"/>
              <a:buChar char="q"/>
            </a:pPr>
            <a:r>
              <a:rPr lang="en-US" sz="2000" dirty="0">
                <a:solidFill>
                  <a:srgbClr val="0D3168"/>
                </a:solidFill>
                <a:latin typeface="ITC Franklin Gothic Std Book" panose="020B0504030503020204" pitchFamily="34" charset="0"/>
              </a:rPr>
              <a:t>Are the potential limitations of the research clearly presented?</a:t>
            </a:r>
          </a:p>
          <a:p>
            <a:pPr marL="401638" marR="0" lvl="0" indent="-401638" defTabSz="914400">
              <a:lnSpc>
                <a:spcPct val="90000"/>
              </a:lnSpc>
              <a:spcBef>
                <a:spcPts val="1000"/>
              </a:spcBef>
              <a:spcAft>
                <a:spcPts val="0"/>
              </a:spcAft>
              <a:buSzPct val="80000"/>
              <a:buFont typeface="Wingdings" pitchFamily="2" charset="2"/>
              <a:buChar char="q"/>
            </a:pPr>
            <a:r>
              <a:rPr lang="en-US" sz="2000" dirty="0">
                <a:solidFill>
                  <a:srgbClr val="0D3168"/>
                </a:solidFill>
                <a:latin typeface="ITC Franklin Gothic Std Book" panose="020B0504030503020204" pitchFamily="34" charset="0"/>
              </a:rPr>
              <a:t>Should the research be used as the basis for policy action? Have the predicted benefits and social costs to all potentially affected communities been considered?</a:t>
            </a:r>
          </a:p>
        </p:txBody>
      </p:sp>
    </p:spTree>
    <p:extLst>
      <p:ext uri="{BB962C8B-B14F-4D97-AF65-F5344CB8AC3E}">
        <p14:creationId xmlns:p14="http://schemas.microsoft.com/office/powerpoint/2010/main" val="2125127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389830" y="295736"/>
            <a:ext cx="7458744" cy="1143000"/>
          </a:xfrm>
        </p:spPr>
        <p:txBody>
          <a:bodyPr>
            <a:normAutofit fontScale="90000"/>
          </a:bodyPr>
          <a:lstStyle/>
          <a:p>
            <a:pPr algn="ctr"/>
            <a:r>
              <a:rPr lang="en-US" dirty="0"/>
              <a:t>Ethics Checklist: After Project Debriefing</a:t>
            </a:r>
          </a:p>
        </p:txBody>
      </p:sp>
      <p:sp>
        <p:nvSpPr>
          <p:cNvPr id="3" name="Content Placeholder 2">
            <a:extLst>
              <a:ext uri="{FF2B5EF4-FFF2-40B4-BE49-F238E27FC236}">
                <a16:creationId xmlns:a16="http://schemas.microsoft.com/office/drawing/2014/main" id="{E0892603-4C4B-CD45-BDF0-0843E53FFED0}"/>
              </a:ext>
            </a:extLst>
          </p:cNvPr>
          <p:cNvSpPr>
            <a:spLocks noGrp="1"/>
          </p:cNvSpPr>
          <p:nvPr>
            <p:ph idx="4294967295"/>
          </p:nvPr>
        </p:nvSpPr>
        <p:spPr>
          <a:xfrm>
            <a:off x="389830" y="1656026"/>
            <a:ext cx="7458744" cy="1143000"/>
          </a:xfrm>
        </p:spPr>
        <p:txBody>
          <a:bodyPr>
            <a:noAutofit/>
          </a:bodyPr>
          <a:lstStyle/>
          <a:p>
            <a:pPr marL="0" indent="0">
              <a:buNone/>
            </a:pPr>
            <a:r>
              <a:rPr lang="en-US" sz="2000" b="1" i="1" dirty="0"/>
              <a:t>After-project Debriefing: </a:t>
            </a:r>
            <a:r>
              <a:rPr lang="en-US" sz="2000" i="1" dirty="0"/>
              <a:t>Summarize questions and actions taken during the project, to reinforce the process of ethical consideration on all continuing and future projects. </a:t>
            </a:r>
          </a:p>
          <a:p>
            <a:pPr marL="0" indent="0">
              <a:buNone/>
            </a:pPr>
            <a:endParaRPr lang="en-US" sz="2000" i="1" dirty="0"/>
          </a:p>
        </p:txBody>
      </p:sp>
      <p:pic>
        <p:nvPicPr>
          <p:cNvPr id="6" name="Picture 5" descr="A screenshot of a cell phone&#10;&#10;Description automatically generated">
            <a:extLst>
              <a:ext uri="{FF2B5EF4-FFF2-40B4-BE49-F238E27FC236}">
                <a16:creationId xmlns:a16="http://schemas.microsoft.com/office/drawing/2014/main" id="{058146BA-1CA6-A448-8ED5-FEDD4D1F19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848574" y="248369"/>
            <a:ext cx="3803988" cy="2336063"/>
          </a:xfrm>
          <a:prstGeom prst="rect">
            <a:avLst/>
          </a:prstGeom>
        </p:spPr>
      </p:pic>
      <p:sp>
        <p:nvSpPr>
          <p:cNvPr id="7" name="TextBox 6">
            <a:extLst>
              <a:ext uri="{FF2B5EF4-FFF2-40B4-BE49-F238E27FC236}">
                <a16:creationId xmlns:a16="http://schemas.microsoft.com/office/drawing/2014/main" id="{C7EA3657-ED90-5646-AB81-7911E4CE0F81}"/>
              </a:ext>
            </a:extLst>
          </p:cNvPr>
          <p:cNvSpPr txBox="1">
            <a:spLocks/>
          </p:cNvSpPr>
          <p:nvPr/>
        </p:nvSpPr>
        <p:spPr>
          <a:xfrm>
            <a:off x="389830" y="3389782"/>
            <a:ext cx="11412340" cy="1534915"/>
          </a:xfrm>
          <a:prstGeom prst="rect">
            <a:avLst/>
          </a:prstGeom>
          <a:noFill/>
          <a:ln>
            <a:solidFill>
              <a:srgbClr val="E46C0A"/>
            </a:solidFill>
          </a:ln>
        </p:spPr>
        <p:txBody>
          <a:bodyPr wrap="square" rtlCol="0" anchor="ctr">
            <a:noAutofit/>
          </a:bodyPr>
          <a:lstStyle/>
          <a:p>
            <a:r>
              <a:rPr lang="en-US" sz="2000" b="1" i="1" dirty="0">
                <a:solidFill>
                  <a:srgbClr val="0D3168"/>
                </a:solidFill>
                <a:latin typeface="ITC Franklin Gothic Std Book" panose="020B0504030503020204" pitchFamily="34" charset="0"/>
              </a:rPr>
              <a:t>Questions to consider before starting a project</a:t>
            </a:r>
          </a:p>
          <a:p>
            <a:pPr marL="401638"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What are your lessons learned?</a:t>
            </a:r>
          </a:p>
          <a:p>
            <a:pPr marL="401638" indent="-401638" defTabSz="914400">
              <a:lnSpc>
                <a:spcPct val="90000"/>
              </a:lnSpc>
              <a:spcBef>
                <a:spcPts val="1000"/>
              </a:spcBef>
              <a:buSzPct val="80000"/>
              <a:buFont typeface="Wingdings" pitchFamily="2" charset="2"/>
              <a:buChar char="q"/>
            </a:pPr>
            <a:r>
              <a:rPr lang="en-US" sz="2000" dirty="0">
                <a:solidFill>
                  <a:srgbClr val="0D3168"/>
                </a:solidFill>
                <a:latin typeface="ITC Franklin Gothic Std Book" panose="020B0504030503020204" pitchFamily="34" charset="0"/>
              </a:rPr>
              <a:t>What might be done differently next time?</a:t>
            </a:r>
          </a:p>
        </p:txBody>
      </p:sp>
    </p:spTree>
    <p:extLst>
      <p:ext uri="{BB962C8B-B14F-4D97-AF65-F5344CB8AC3E}">
        <p14:creationId xmlns:p14="http://schemas.microsoft.com/office/powerpoint/2010/main" val="2473050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41D3-EA61-2E4C-B5AE-EC0A11FBB3F6}"/>
              </a:ext>
            </a:extLst>
          </p:cNvPr>
          <p:cNvSpPr>
            <a:spLocks noGrp="1"/>
          </p:cNvSpPr>
          <p:nvPr>
            <p:ph type="title"/>
          </p:nvPr>
        </p:nvSpPr>
        <p:spPr>
          <a:xfrm>
            <a:off x="374072" y="252389"/>
            <a:ext cx="11817927" cy="1143000"/>
          </a:xfrm>
        </p:spPr>
        <p:txBody>
          <a:bodyPr/>
          <a:lstStyle/>
          <a:p>
            <a:r>
              <a:rPr lang="en-US" dirty="0">
                <a:latin typeface="Arial" panose="020B0604020202020204" pitchFamily="34" charset="0"/>
                <a:cs typeface="Arial" panose="020B0604020202020204" pitchFamily="34" charset="0"/>
              </a:rPr>
              <a:t>Understanding Bias</a:t>
            </a:r>
          </a:p>
        </p:txBody>
      </p:sp>
      <p:sp>
        <p:nvSpPr>
          <p:cNvPr id="3" name="Content Placeholder 2">
            <a:extLst>
              <a:ext uri="{FF2B5EF4-FFF2-40B4-BE49-F238E27FC236}">
                <a16:creationId xmlns:a16="http://schemas.microsoft.com/office/drawing/2014/main" id="{DFEEAF7C-828E-E045-9C62-11AC392830FF}"/>
              </a:ext>
            </a:extLst>
          </p:cNvPr>
          <p:cNvSpPr>
            <a:spLocks noGrp="1"/>
          </p:cNvSpPr>
          <p:nvPr>
            <p:ph idx="1"/>
          </p:nvPr>
        </p:nvSpPr>
        <p:spPr>
          <a:xfrm>
            <a:off x="742868" y="1395389"/>
            <a:ext cx="5547360" cy="4679262"/>
          </a:xfrm>
        </p:spPr>
        <p:txBody>
          <a:bodyPr/>
          <a:lstStyle/>
          <a:p>
            <a:pPr marL="0" indent="0" algn="ctr">
              <a:buNone/>
            </a:pPr>
            <a:r>
              <a:rPr lang="en-US" sz="2400" b="1" dirty="0">
                <a:solidFill>
                  <a:srgbClr val="002060"/>
                </a:solidFill>
              </a:rPr>
              <a:t>Data Science for Public Good project </a:t>
            </a:r>
          </a:p>
          <a:p>
            <a:pPr marL="0" indent="0">
              <a:buNone/>
            </a:pPr>
            <a:r>
              <a:rPr lang="en-US" sz="2400" b="1" i="1" dirty="0">
                <a:solidFill>
                  <a:srgbClr val="002060"/>
                </a:solidFill>
              </a:rPr>
              <a:t>Asked students:</a:t>
            </a:r>
          </a:p>
          <a:p>
            <a:pPr marL="0" indent="0">
              <a:buNone/>
            </a:pPr>
            <a:r>
              <a:rPr lang="en-US" sz="2400" b="1" dirty="0">
                <a:solidFill>
                  <a:srgbClr val="002060"/>
                </a:solidFill>
              </a:rPr>
              <a:t>What is life like in rural America?</a:t>
            </a:r>
          </a:p>
          <a:p>
            <a:pPr marL="0" indent="0">
              <a:buNone/>
            </a:pPr>
            <a:r>
              <a:rPr lang="en-US" sz="2400" dirty="0">
                <a:solidFill>
                  <a:srgbClr val="002060"/>
                </a:solidFill>
              </a:rPr>
              <a:t>What is the best thing about living in a rural community?</a:t>
            </a:r>
          </a:p>
          <a:p>
            <a:pPr marL="0" indent="0">
              <a:buNone/>
            </a:pPr>
            <a:r>
              <a:rPr lang="en-US" sz="2400" dirty="0">
                <a:solidFill>
                  <a:srgbClr val="002060"/>
                </a:solidFill>
              </a:rPr>
              <a:t>What is the worst thing about living in rural America?</a:t>
            </a:r>
          </a:p>
          <a:p>
            <a:pPr marL="0" indent="0">
              <a:buNone/>
            </a:pPr>
            <a:r>
              <a:rPr lang="en-US" sz="2400" dirty="0">
                <a:solidFill>
                  <a:srgbClr val="002060"/>
                </a:solidFill>
              </a:rPr>
              <a:t>What is the most pressing problem facing rural communities today?</a:t>
            </a:r>
          </a:p>
          <a:p>
            <a:pPr marL="0" indent="0">
              <a:buNone/>
            </a:pPr>
            <a:r>
              <a:rPr lang="en-US" sz="2400" dirty="0">
                <a:solidFill>
                  <a:srgbClr val="002060"/>
                </a:solidFill>
              </a:rPr>
              <a:t>How can a data scientist help rural communities?</a:t>
            </a:r>
          </a:p>
        </p:txBody>
      </p:sp>
      <p:sp>
        <p:nvSpPr>
          <p:cNvPr id="7" name="TextBox 6">
            <a:extLst>
              <a:ext uri="{FF2B5EF4-FFF2-40B4-BE49-F238E27FC236}">
                <a16:creationId xmlns:a16="http://schemas.microsoft.com/office/drawing/2014/main" id="{02FDAA45-A3A3-4441-B358-5BC824AE8C1C}"/>
              </a:ext>
            </a:extLst>
          </p:cNvPr>
          <p:cNvSpPr txBox="1"/>
          <p:nvPr/>
        </p:nvSpPr>
        <p:spPr>
          <a:xfrm>
            <a:off x="3013025" y="6076982"/>
            <a:ext cx="8289560" cy="646331"/>
          </a:xfrm>
          <a:prstGeom prst="rect">
            <a:avLst/>
          </a:prstGeom>
          <a:noFill/>
        </p:spPr>
        <p:txBody>
          <a:bodyPr wrap="square" rtlCol="0">
            <a:spAutoFit/>
          </a:bodyPr>
          <a:lstStyle/>
          <a:p>
            <a:r>
              <a:rPr lang="en-US" dirty="0"/>
              <a:t>Source: Shawn Dorius, Associate Professor, Social Demography, Iowa State University, </a:t>
            </a:r>
            <a:br>
              <a:rPr lang="en-US" dirty="0"/>
            </a:br>
            <a:r>
              <a:rPr lang="en-US" dirty="0"/>
              <a:t>Data Science for Public Good, Understanding Rural Bias, Summer  2020 </a:t>
            </a:r>
          </a:p>
        </p:txBody>
      </p:sp>
      <p:sp>
        <p:nvSpPr>
          <p:cNvPr id="8" name="TextBox 7">
            <a:extLst>
              <a:ext uri="{FF2B5EF4-FFF2-40B4-BE49-F238E27FC236}">
                <a16:creationId xmlns:a16="http://schemas.microsoft.com/office/drawing/2014/main" id="{322578CB-CDF8-7349-BDEE-109E942ADF46}"/>
              </a:ext>
            </a:extLst>
          </p:cNvPr>
          <p:cNvSpPr txBox="1"/>
          <p:nvPr/>
        </p:nvSpPr>
        <p:spPr>
          <a:xfrm>
            <a:off x="6903527" y="1594109"/>
            <a:ext cx="4805163" cy="738664"/>
          </a:xfrm>
          <a:prstGeom prst="rect">
            <a:avLst/>
          </a:prstGeom>
          <a:noFill/>
        </p:spPr>
        <p:txBody>
          <a:bodyPr wrap="square" rtlCol="0">
            <a:spAutoFit/>
          </a:bodyPr>
          <a:lstStyle/>
          <a:p>
            <a:r>
              <a:rPr lang="en-US" sz="2400" b="1" dirty="0"/>
              <a:t>What is life like in rural America?</a:t>
            </a:r>
          </a:p>
          <a:p>
            <a:endParaRPr lang="en-US" dirty="0"/>
          </a:p>
        </p:txBody>
      </p:sp>
      <p:pic>
        <p:nvPicPr>
          <p:cNvPr id="12" name="Picture 11">
            <a:extLst>
              <a:ext uri="{FF2B5EF4-FFF2-40B4-BE49-F238E27FC236}">
                <a16:creationId xmlns:a16="http://schemas.microsoft.com/office/drawing/2014/main" id="{2E494ACD-E5AB-4A4D-A6CF-5FD076445E6C}"/>
              </a:ext>
            </a:extLst>
          </p:cNvPr>
          <p:cNvPicPr>
            <a:picLocks noChangeAspect="1"/>
          </p:cNvPicPr>
          <p:nvPr/>
        </p:nvPicPr>
        <p:blipFill rotWithShape="1">
          <a:blip r:embed="rId3"/>
          <a:srcRect l="14832" t="17030" r="3452" b="9220"/>
          <a:stretch/>
        </p:blipFill>
        <p:spPr>
          <a:xfrm>
            <a:off x="6283035" y="2316479"/>
            <a:ext cx="5888006" cy="3019508"/>
          </a:xfrm>
          <a:prstGeom prst="rect">
            <a:avLst/>
          </a:prstGeom>
        </p:spPr>
      </p:pic>
      <p:sp>
        <p:nvSpPr>
          <p:cNvPr id="13" name="TextBox 12">
            <a:extLst>
              <a:ext uri="{FF2B5EF4-FFF2-40B4-BE49-F238E27FC236}">
                <a16:creationId xmlns:a16="http://schemas.microsoft.com/office/drawing/2014/main" id="{57C60C97-79E9-8249-BAD3-210F8B1AB54D}"/>
              </a:ext>
            </a:extLst>
          </p:cNvPr>
          <p:cNvSpPr txBox="1"/>
          <p:nvPr/>
        </p:nvSpPr>
        <p:spPr>
          <a:xfrm>
            <a:off x="11677342" y="6430781"/>
            <a:ext cx="418704" cy="369332"/>
          </a:xfrm>
          <a:prstGeom prst="rect">
            <a:avLst/>
          </a:prstGeom>
          <a:noFill/>
        </p:spPr>
        <p:txBody>
          <a:bodyPr wrap="none" rtlCol="0">
            <a:spAutoFit/>
          </a:bodyPr>
          <a:lstStyle/>
          <a:p>
            <a:r>
              <a:rPr lang="en-US" dirty="0"/>
              <a:t>34</a:t>
            </a:r>
          </a:p>
        </p:txBody>
      </p:sp>
    </p:spTree>
    <p:extLst>
      <p:ext uri="{BB962C8B-B14F-4D97-AF65-F5344CB8AC3E}">
        <p14:creationId xmlns:p14="http://schemas.microsoft.com/office/powerpoint/2010/main" val="1600321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41D3-EA61-2E4C-B5AE-EC0A11FBB3F6}"/>
              </a:ext>
            </a:extLst>
          </p:cNvPr>
          <p:cNvSpPr>
            <a:spLocks noGrp="1"/>
          </p:cNvSpPr>
          <p:nvPr>
            <p:ph type="title"/>
          </p:nvPr>
        </p:nvSpPr>
        <p:spPr>
          <a:xfrm>
            <a:off x="374072" y="252389"/>
            <a:ext cx="11817927" cy="1143000"/>
          </a:xfrm>
        </p:spPr>
        <p:txBody>
          <a:bodyPr/>
          <a:lstStyle/>
          <a:p>
            <a:r>
              <a:rPr lang="en-US" dirty="0">
                <a:latin typeface="Arial" panose="020B0604020202020204" pitchFamily="34" charset="0"/>
                <a:cs typeface="Arial" panose="020B0604020202020204" pitchFamily="34" charset="0"/>
              </a:rPr>
              <a:t>Practical Solutions – Introduce Friction</a:t>
            </a:r>
          </a:p>
        </p:txBody>
      </p:sp>
      <p:sp>
        <p:nvSpPr>
          <p:cNvPr id="3" name="Content Placeholder 2">
            <a:extLst>
              <a:ext uri="{FF2B5EF4-FFF2-40B4-BE49-F238E27FC236}">
                <a16:creationId xmlns:a16="http://schemas.microsoft.com/office/drawing/2014/main" id="{DFEEAF7C-828E-E045-9C62-11AC392830FF}"/>
              </a:ext>
            </a:extLst>
          </p:cNvPr>
          <p:cNvSpPr>
            <a:spLocks noGrp="1"/>
          </p:cNvSpPr>
          <p:nvPr>
            <p:ph idx="1"/>
          </p:nvPr>
        </p:nvSpPr>
        <p:spPr>
          <a:xfrm>
            <a:off x="6061023" y="1258861"/>
            <a:ext cx="5942744" cy="5599139"/>
          </a:xfrm>
        </p:spPr>
        <p:txBody>
          <a:bodyPr/>
          <a:lstStyle/>
          <a:p>
            <a:pPr marL="0" indent="0">
              <a:buNone/>
            </a:pPr>
            <a:r>
              <a:rPr lang="en-US" sz="2400" dirty="0">
                <a:solidFill>
                  <a:srgbClr val="002060"/>
                </a:solidFill>
              </a:rPr>
              <a:t>Social networking company Nextdoor saw that too many “suspicious character” postings on its online bulletin boards were based solely on race,</a:t>
            </a:r>
          </a:p>
          <a:p>
            <a:pPr marL="0" indent="0">
              <a:buNone/>
            </a:pPr>
            <a:r>
              <a:rPr lang="en-US" sz="2400" dirty="0">
                <a:solidFill>
                  <a:srgbClr val="002060"/>
                </a:solidFill>
              </a:rPr>
              <a:t>Eberhardt. Stanford psychologist, suggested they create a checklist so people had to specify suspicious behavior before describing appearance</a:t>
            </a:r>
          </a:p>
          <a:p>
            <a:pPr marL="0" indent="0">
              <a:buNone/>
            </a:pPr>
            <a:r>
              <a:rPr lang="en-US" sz="2400" b="1" dirty="0">
                <a:solidFill>
                  <a:srgbClr val="002060"/>
                </a:solidFill>
              </a:rPr>
              <a:t>Friction - people have to evaluate their reasoning before making bias-based assumptions</a:t>
            </a:r>
          </a:p>
          <a:p>
            <a:pPr marL="0" indent="0">
              <a:buNone/>
            </a:pPr>
            <a:r>
              <a:rPr lang="en-US" sz="2400" dirty="0">
                <a:solidFill>
                  <a:srgbClr val="002060"/>
                </a:solidFill>
              </a:rPr>
              <a:t>Incidence of racial profiling fell by 75%</a:t>
            </a:r>
          </a:p>
          <a:p>
            <a:pPr marL="0" indent="0">
              <a:buNone/>
            </a:pPr>
            <a:r>
              <a:rPr lang="en-US" sz="2400" b="1" dirty="0">
                <a:solidFill>
                  <a:schemeClr val="accent2"/>
                </a:solidFill>
              </a:rPr>
              <a:t>Use of these data in research before change would perpetuate bias</a:t>
            </a:r>
          </a:p>
          <a:p>
            <a:pPr marL="0" indent="0" algn="ctr">
              <a:buNone/>
            </a:pPr>
            <a:endParaRPr lang="en-US" sz="2400" dirty="0"/>
          </a:p>
        </p:txBody>
      </p:sp>
      <p:pic>
        <p:nvPicPr>
          <p:cNvPr id="9" name="Picture 8" descr="A black sign with white text&#10;&#10;Description automatically generated">
            <a:extLst>
              <a:ext uri="{FF2B5EF4-FFF2-40B4-BE49-F238E27FC236}">
                <a16:creationId xmlns:a16="http://schemas.microsoft.com/office/drawing/2014/main" id="{032586FF-F4C7-B94C-8CE9-BCD82B696246}"/>
              </a:ext>
            </a:extLst>
          </p:cNvPr>
          <p:cNvPicPr>
            <a:picLocks noChangeAspect="1"/>
          </p:cNvPicPr>
          <p:nvPr/>
        </p:nvPicPr>
        <p:blipFill>
          <a:blip r:embed="rId3"/>
          <a:stretch>
            <a:fillRect/>
          </a:stretch>
        </p:blipFill>
        <p:spPr>
          <a:xfrm>
            <a:off x="1292456" y="1258861"/>
            <a:ext cx="3609328" cy="5360175"/>
          </a:xfrm>
          <a:prstGeom prst="rect">
            <a:avLst/>
          </a:prstGeom>
        </p:spPr>
      </p:pic>
      <p:sp>
        <p:nvSpPr>
          <p:cNvPr id="10" name="TextBox 9">
            <a:extLst>
              <a:ext uri="{FF2B5EF4-FFF2-40B4-BE49-F238E27FC236}">
                <a16:creationId xmlns:a16="http://schemas.microsoft.com/office/drawing/2014/main" id="{FE76D0EB-00BB-0340-8AE0-9652FC65246D}"/>
              </a:ext>
            </a:extLst>
          </p:cNvPr>
          <p:cNvSpPr txBox="1"/>
          <p:nvPr/>
        </p:nvSpPr>
        <p:spPr>
          <a:xfrm>
            <a:off x="11677342" y="6430781"/>
            <a:ext cx="418704" cy="369332"/>
          </a:xfrm>
          <a:prstGeom prst="rect">
            <a:avLst/>
          </a:prstGeom>
          <a:noFill/>
        </p:spPr>
        <p:txBody>
          <a:bodyPr wrap="none" rtlCol="0">
            <a:spAutoFit/>
          </a:bodyPr>
          <a:lstStyle/>
          <a:p>
            <a:r>
              <a:rPr lang="en-US" dirty="0"/>
              <a:t>35</a:t>
            </a:r>
          </a:p>
        </p:txBody>
      </p:sp>
    </p:spTree>
    <p:extLst>
      <p:ext uri="{BB962C8B-B14F-4D97-AF65-F5344CB8AC3E}">
        <p14:creationId xmlns:p14="http://schemas.microsoft.com/office/powerpoint/2010/main" val="2226175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46E2B-8AA6-DE48-9857-A95CCDD0B221}"/>
              </a:ext>
            </a:extLst>
          </p:cNvPr>
          <p:cNvSpPr>
            <a:spLocks noGrp="1"/>
          </p:cNvSpPr>
          <p:nvPr>
            <p:ph idx="1"/>
          </p:nvPr>
        </p:nvSpPr>
        <p:spPr>
          <a:xfrm>
            <a:off x="704708" y="1681588"/>
            <a:ext cx="7439297" cy="4366515"/>
          </a:xfrm>
        </p:spPr>
        <p:txBody>
          <a:bodyPr/>
          <a:lstStyle/>
          <a:p>
            <a:pPr marL="401638" lvl="0" indent="-401638">
              <a:spcBef>
                <a:spcPts val="1000"/>
              </a:spcBef>
              <a:buFont typeface="Wingdings" pitchFamily="2" charset="2"/>
              <a:buChar char="ü"/>
            </a:pPr>
            <a:r>
              <a:rPr lang="en-US" sz="2000" dirty="0">
                <a:solidFill>
                  <a:srgbClr val="0D3168"/>
                </a:solidFill>
              </a:rPr>
              <a:t>Adapt criteria to ensure </a:t>
            </a:r>
            <a:r>
              <a:rPr lang="en-US" sz="2000" b="1" dirty="0">
                <a:solidFill>
                  <a:srgbClr val="0D3168"/>
                </a:solidFill>
              </a:rPr>
              <a:t>implementation of ethical principles</a:t>
            </a:r>
            <a:br>
              <a:rPr lang="en-US" sz="2000" b="1" dirty="0">
                <a:solidFill>
                  <a:srgbClr val="0D3168"/>
                </a:solidFill>
              </a:rPr>
            </a:br>
            <a:endParaRPr lang="en-US" sz="2000" dirty="0">
              <a:solidFill>
                <a:srgbClr val="0D3168"/>
              </a:solidFill>
            </a:endParaRPr>
          </a:p>
          <a:p>
            <a:pPr marL="401638" lvl="0" indent="-401638">
              <a:spcBef>
                <a:spcPts val="1000"/>
              </a:spcBef>
              <a:buFont typeface="Wingdings" pitchFamily="2" charset="2"/>
              <a:buChar char="ü"/>
            </a:pPr>
            <a:r>
              <a:rPr lang="en-US" sz="2000" dirty="0">
                <a:solidFill>
                  <a:srgbClr val="0D3168"/>
                </a:solidFill>
              </a:rPr>
              <a:t>Make </a:t>
            </a:r>
            <a:r>
              <a:rPr lang="en-US" sz="2000" b="1" dirty="0">
                <a:solidFill>
                  <a:srgbClr val="0D3168"/>
                </a:solidFill>
              </a:rPr>
              <a:t>ethical considerations </a:t>
            </a:r>
            <a:r>
              <a:rPr lang="en-US" sz="2000" dirty="0">
                <a:solidFill>
                  <a:srgbClr val="0D3168"/>
                </a:solidFill>
              </a:rPr>
              <a:t>and </a:t>
            </a:r>
            <a:r>
              <a:rPr lang="en-US" sz="2000" b="1" dirty="0">
                <a:solidFill>
                  <a:srgbClr val="0D3168"/>
                </a:solidFill>
              </a:rPr>
              <a:t>discussion of implicit biases an active and continuous part of the project</a:t>
            </a:r>
            <a:br>
              <a:rPr lang="en-US" sz="2000" b="1" dirty="0">
                <a:solidFill>
                  <a:srgbClr val="0D3168"/>
                </a:solidFill>
              </a:rPr>
            </a:br>
            <a:endParaRPr lang="en-US" sz="2000" dirty="0">
              <a:solidFill>
                <a:srgbClr val="0D3168"/>
              </a:solidFill>
            </a:endParaRPr>
          </a:p>
          <a:p>
            <a:pPr marL="401638" indent="-401638">
              <a:spcBef>
                <a:spcPts val="1000"/>
              </a:spcBef>
              <a:buFont typeface="Wingdings" pitchFamily="2" charset="2"/>
              <a:buChar char="ü"/>
            </a:pPr>
            <a:r>
              <a:rPr lang="en-US" sz="2000" b="1" dirty="0">
                <a:solidFill>
                  <a:srgbClr val="0D3168"/>
                </a:solidFill>
              </a:rPr>
              <a:t>Seek expert help </a:t>
            </a:r>
            <a:r>
              <a:rPr lang="en-US" sz="2000" dirty="0">
                <a:solidFill>
                  <a:srgbClr val="0D3168"/>
                </a:solidFill>
              </a:rPr>
              <a:t>when ethical questions at any stage cannot be answered</a:t>
            </a:r>
            <a:br>
              <a:rPr lang="en-US" sz="2000" dirty="0">
                <a:solidFill>
                  <a:srgbClr val="0D3168"/>
                </a:solidFill>
              </a:rPr>
            </a:br>
            <a:endParaRPr lang="en-US" sz="2000" dirty="0">
              <a:solidFill>
                <a:srgbClr val="0D3168"/>
              </a:solidFill>
            </a:endParaRPr>
          </a:p>
          <a:p>
            <a:pPr marL="401638" indent="-401638">
              <a:spcBef>
                <a:spcPts val="1000"/>
              </a:spcBef>
              <a:buFont typeface="Wingdings" pitchFamily="2" charset="2"/>
              <a:buChar char="ü"/>
            </a:pPr>
            <a:r>
              <a:rPr lang="en-US" sz="2000" dirty="0">
                <a:solidFill>
                  <a:srgbClr val="0D3168"/>
                </a:solidFill>
              </a:rPr>
              <a:t>Incorporate </a:t>
            </a:r>
            <a:r>
              <a:rPr lang="en-US" sz="2000" b="1" dirty="0">
                <a:solidFill>
                  <a:srgbClr val="0D3168"/>
                </a:solidFill>
              </a:rPr>
              <a:t>ethical guidelines from relevant professional societies </a:t>
            </a:r>
            <a:r>
              <a:rPr lang="en-US" sz="2000" dirty="0">
                <a:solidFill>
                  <a:srgbClr val="0D3168"/>
                </a:solidFill>
              </a:rPr>
              <a:t>(e.g., American Statistical Association, American Physical Society)</a:t>
            </a:r>
            <a:br>
              <a:rPr lang="en-US" sz="2000" dirty="0">
                <a:solidFill>
                  <a:srgbClr val="0D3168"/>
                </a:solidFill>
              </a:rPr>
            </a:br>
            <a:endParaRPr lang="en-US" sz="2000" dirty="0">
              <a:solidFill>
                <a:srgbClr val="0D3168"/>
              </a:solidFill>
            </a:endParaRPr>
          </a:p>
          <a:p>
            <a:pPr marL="401638" lvl="0" indent="-401638">
              <a:spcBef>
                <a:spcPts val="1000"/>
              </a:spcBef>
              <a:buFont typeface="Wingdings" pitchFamily="2" charset="2"/>
              <a:buChar char="ü"/>
            </a:pPr>
            <a:r>
              <a:rPr lang="en-US" sz="2000" b="1" dirty="0">
                <a:solidFill>
                  <a:srgbClr val="0D3168"/>
                </a:solidFill>
              </a:rPr>
              <a:t>Ensure documentation, transparency, </a:t>
            </a:r>
            <a:r>
              <a:rPr lang="en-US" sz="2000" b="1" dirty="0">
                <a:solidFill>
                  <a:srgbClr val="002E6C"/>
                </a:solidFill>
              </a:rPr>
              <a:t>ongoing discussion, questioning, </a:t>
            </a:r>
            <a:r>
              <a:rPr lang="en-US" sz="2000" i="1" dirty="0">
                <a:solidFill>
                  <a:srgbClr val="002E6C"/>
                </a:solidFill>
              </a:rPr>
              <a:t>and</a:t>
            </a:r>
            <a:r>
              <a:rPr lang="en-US" sz="2000" b="1" dirty="0">
                <a:solidFill>
                  <a:srgbClr val="002E6C"/>
                </a:solidFill>
              </a:rPr>
              <a:t> constructive criticism </a:t>
            </a:r>
            <a:r>
              <a:rPr lang="en-US" sz="2000" dirty="0">
                <a:solidFill>
                  <a:srgbClr val="002E6C"/>
                </a:solidFill>
              </a:rPr>
              <a:t>throughout the project</a:t>
            </a:r>
          </a:p>
        </p:txBody>
      </p:sp>
      <p:pic>
        <p:nvPicPr>
          <p:cNvPr id="5" name="Picture 4">
            <a:extLst>
              <a:ext uri="{FF2B5EF4-FFF2-40B4-BE49-F238E27FC236}">
                <a16:creationId xmlns:a16="http://schemas.microsoft.com/office/drawing/2014/main" id="{E2A50797-6EA4-7F48-9C2E-FA28351A4DA4}"/>
              </a:ext>
            </a:extLst>
          </p:cNvPr>
          <p:cNvPicPr>
            <a:picLocks noChangeAspect="1"/>
          </p:cNvPicPr>
          <p:nvPr/>
        </p:nvPicPr>
        <p:blipFill rotWithShape="1">
          <a:blip r:embed="rId3"/>
          <a:srcRect t="1728"/>
          <a:stretch/>
        </p:blipFill>
        <p:spPr>
          <a:xfrm>
            <a:off x="8405629" y="1451130"/>
            <a:ext cx="3228179" cy="4871294"/>
          </a:xfrm>
          <a:prstGeom prst="rect">
            <a:avLst/>
          </a:prstGeom>
        </p:spPr>
      </p:pic>
      <p:sp>
        <p:nvSpPr>
          <p:cNvPr id="6" name="Title 1">
            <a:extLst>
              <a:ext uri="{FF2B5EF4-FFF2-40B4-BE49-F238E27FC236}">
                <a16:creationId xmlns:a16="http://schemas.microsoft.com/office/drawing/2014/main" id="{B9A0D0BD-CA7F-6D48-8E41-8AA87B52A410}"/>
              </a:ext>
            </a:extLst>
          </p:cNvPr>
          <p:cNvSpPr txBox="1">
            <a:spLocks/>
          </p:cNvSpPr>
          <p:nvPr/>
        </p:nvSpPr>
        <p:spPr>
          <a:xfrm>
            <a:off x="312234" y="423747"/>
            <a:ext cx="11879766" cy="613317"/>
          </a:xfrm>
        </p:spPr>
        <p:txBody>
          <a:bodyPr/>
          <a:lstStyle>
            <a:lvl1pPr algn="ctr" defTabSz="457200" rtl="0" eaLnBrk="1" latinLnBrk="0" hangingPunct="1">
              <a:spcBef>
                <a:spcPct val="0"/>
              </a:spcBef>
              <a:buNone/>
              <a:defRPr sz="4400" b="1"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pPr defTabSz="914400">
              <a:lnSpc>
                <a:spcPct val="90000"/>
              </a:lnSpc>
            </a:pPr>
            <a:r>
              <a:rPr lang="en-US" sz="4200" dirty="0">
                <a:cs typeface="+mj-cs"/>
              </a:rPr>
              <a:t>Incorporating Ethics into Data Science Lifecycle</a:t>
            </a:r>
          </a:p>
        </p:txBody>
      </p:sp>
    </p:spTree>
    <p:extLst>
      <p:ext uri="{BB962C8B-B14F-4D97-AF65-F5344CB8AC3E}">
        <p14:creationId xmlns:p14="http://schemas.microsoft.com/office/powerpoint/2010/main" val="3484690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121920" y="295736"/>
            <a:ext cx="11984736" cy="1143000"/>
          </a:xfrm>
        </p:spPr>
        <p:txBody>
          <a:bodyPr>
            <a:normAutofit fontScale="90000"/>
          </a:bodyPr>
          <a:lstStyle/>
          <a:p>
            <a:pPr algn="ctr"/>
            <a:r>
              <a:rPr lang="en-US" dirty="0"/>
              <a:t>Selected Books on Ethics and Bias</a:t>
            </a:r>
          </a:p>
        </p:txBody>
      </p:sp>
      <p:pic>
        <p:nvPicPr>
          <p:cNvPr id="13" name="Picture 12" descr="A black sign with white text&#10;&#10;Description automatically generated">
            <a:extLst>
              <a:ext uri="{FF2B5EF4-FFF2-40B4-BE49-F238E27FC236}">
                <a16:creationId xmlns:a16="http://schemas.microsoft.com/office/drawing/2014/main" id="{0572E4BB-E281-6641-B295-2DC44034EC78}"/>
              </a:ext>
            </a:extLst>
          </p:cNvPr>
          <p:cNvPicPr>
            <a:picLocks noChangeAspect="1"/>
          </p:cNvPicPr>
          <p:nvPr/>
        </p:nvPicPr>
        <p:blipFill>
          <a:blip r:embed="rId3"/>
          <a:stretch>
            <a:fillRect/>
          </a:stretch>
        </p:blipFill>
        <p:spPr>
          <a:xfrm>
            <a:off x="333085" y="2072640"/>
            <a:ext cx="2549083" cy="3785616"/>
          </a:xfrm>
          <a:prstGeom prst="rect">
            <a:avLst/>
          </a:prstGeom>
        </p:spPr>
      </p:pic>
      <p:pic>
        <p:nvPicPr>
          <p:cNvPr id="15" name="Picture 14" descr="A close up of text on a black background&#10;&#10;Description automatically generated">
            <a:extLst>
              <a:ext uri="{FF2B5EF4-FFF2-40B4-BE49-F238E27FC236}">
                <a16:creationId xmlns:a16="http://schemas.microsoft.com/office/drawing/2014/main" id="{86CE026E-C5EE-194B-8491-7CBBE7B7AFD8}"/>
              </a:ext>
            </a:extLst>
          </p:cNvPr>
          <p:cNvPicPr>
            <a:picLocks noChangeAspect="1"/>
          </p:cNvPicPr>
          <p:nvPr/>
        </p:nvPicPr>
        <p:blipFill>
          <a:blip r:embed="rId4"/>
          <a:stretch>
            <a:fillRect/>
          </a:stretch>
        </p:blipFill>
        <p:spPr>
          <a:xfrm>
            <a:off x="3241690" y="2072640"/>
            <a:ext cx="2391156" cy="3726568"/>
          </a:xfrm>
          <a:prstGeom prst="rect">
            <a:avLst/>
          </a:prstGeom>
        </p:spPr>
      </p:pic>
      <p:pic>
        <p:nvPicPr>
          <p:cNvPr id="19" name="Picture 18" descr="A close up of text on a black background&#10;&#10;Description automatically generated">
            <a:extLst>
              <a:ext uri="{FF2B5EF4-FFF2-40B4-BE49-F238E27FC236}">
                <a16:creationId xmlns:a16="http://schemas.microsoft.com/office/drawing/2014/main" id="{3BFE882A-A235-3442-9A00-3A36DCAEF300}"/>
              </a:ext>
            </a:extLst>
          </p:cNvPr>
          <p:cNvPicPr>
            <a:picLocks noChangeAspect="1"/>
          </p:cNvPicPr>
          <p:nvPr/>
        </p:nvPicPr>
        <p:blipFill>
          <a:blip r:embed="rId5"/>
          <a:stretch>
            <a:fillRect/>
          </a:stretch>
        </p:blipFill>
        <p:spPr>
          <a:xfrm>
            <a:off x="6114288" y="2072640"/>
            <a:ext cx="2520953" cy="3785616"/>
          </a:xfrm>
          <a:prstGeom prst="rect">
            <a:avLst/>
          </a:prstGeom>
        </p:spPr>
      </p:pic>
      <p:pic>
        <p:nvPicPr>
          <p:cNvPr id="21" name="Picture 20" descr="A close up of a logo&#10;&#10;Description automatically generated">
            <a:extLst>
              <a:ext uri="{FF2B5EF4-FFF2-40B4-BE49-F238E27FC236}">
                <a16:creationId xmlns:a16="http://schemas.microsoft.com/office/drawing/2014/main" id="{7C7B1467-4724-874F-BE9B-B47D01846F5D}"/>
              </a:ext>
            </a:extLst>
          </p:cNvPr>
          <p:cNvPicPr>
            <a:picLocks noChangeAspect="1"/>
          </p:cNvPicPr>
          <p:nvPr/>
        </p:nvPicPr>
        <p:blipFill>
          <a:blip r:embed="rId6"/>
          <a:stretch>
            <a:fillRect/>
          </a:stretch>
        </p:blipFill>
        <p:spPr>
          <a:xfrm>
            <a:off x="9116683" y="2072640"/>
            <a:ext cx="2857875" cy="3726568"/>
          </a:xfrm>
          <a:prstGeom prst="rect">
            <a:avLst/>
          </a:prstGeom>
        </p:spPr>
      </p:pic>
    </p:spTree>
    <p:extLst>
      <p:ext uri="{BB962C8B-B14F-4D97-AF65-F5344CB8AC3E}">
        <p14:creationId xmlns:p14="http://schemas.microsoft.com/office/powerpoint/2010/main" val="280910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90B8-1134-4045-BFC6-752011CC561C}"/>
              </a:ext>
            </a:extLst>
          </p:cNvPr>
          <p:cNvSpPr>
            <a:spLocks noGrp="1"/>
          </p:cNvSpPr>
          <p:nvPr>
            <p:ph type="title"/>
          </p:nvPr>
        </p:nvSpPr>
        <p:spPr>
          <a:xfrm>
            <a:off x="0" y="326684"/>
            <a:ext cx="12191999" cy="680224"/>
          </a:xfrm>
        </p:spPr>
        <p:txBody>
          <a:bodyPr>
            <a:noAutofit/>
          </a:bodyPr>
          <a:lstStyle/>
          <a:p>
            <a:pPr algn="ctr"/>
            <a:r>
              <a:rPr lang="en-US" b="1" dirty="0">
                <a:solidFill>
                  <a:srgbClr val="E46C0A"/>
                </a:solidFill>
                <a:latin typeface="ITC Franklin Gothic Std Book" panose="020B0504030503020204" pitchFamily="34" charset="0"/>
              </a:rPr>
              <a:t>How Do You Define Ethics?</a:t>
            </a:r>
          </a:p>
        </p:txBody>
      </p:sp>
      <p:sp>
        <p:nvSpPr>
          <p:cNvPr id="3" name="Rectangle 2">
            <a:extLst>
              <a:ext uri="{FF2B5EF4-FFF2-40B4-BE49-F238E27FC236}">
                <a16:creationId xmlns:a16="http://schemas.microsoft.com/office/drawing/2014/main" id="{D5EF855F-6B14-C149-A698-C455FCE407B6}"/>
              </a:ext>
            </a:extLst>
          </p:cNvPr>
          <p:cNvSpPr/>
          <p:nvPr/>
        </p:nvSpPr>
        <p:spPr>
          <a:xfrm>
            <a:off x="1227415" y="2596417"/>
            <a:ext cx="9737168" cy="1107996"/>
          </a:xfrm>
          <a:prstGeom prst="rect">
            <a:avLst/>
          </a:prstGeom>
          <a:ln>
            <a:solidFill>
              <a:srgbClr val="E46C0A"/>
            </a:solidFill>
            <a:prstDash val="solid"/>
          </a:ln>
        </p:spPr>
        <p:txBody>
          <a:bodyPr wrap="square">
            <a:spAutoFit/>
          </a:bodyPr>
          <a:lstStyle/>
          <a:p>
            <a:pPr algn="ctr"/>
            <a:r>
              <a:rPr lang="en-US" sz="2200" i="1" dirty="0">
                <a:solidFill>
                  <a:srgbClr val="002060"/>
                </a:solidFill>
                <a:latin typeface="ITC Franklin Gothic Std Book" panose="020B0504030503020204" pitchFamily="34" charset="0"/>
              </a:rPr>
              <a:t>If ethics is defined as </a:t>
            </a:r>
            <a:r>
              <a:rPr lang="en-US" sz="2200" b="1" i="1" dirty="0">
                <a:solidFill>
                  <a:srgbClr val="002060"/>
                </a:solidFill>
                <a:latin typeface="ITC Franklin Gothic Std Book" panose="020B0504030503020204" pitchFamily="34" charset="0"/>
              </a:rPr>
              <a:t>shared values </a:t>
            </a:r>
            <a:r>
              <a:rPr lang="en-US" sz="2200" i="1" dirty="0">
                <a:solidFill>
                  <a:srgbClr val="002060"/>
                </a:solidFill>
                <a:latin typeface="ITC Franklin Gothic Std Book" panose="020B0504030503020204" pitchFamily="34" charset="0"/>
              </a:rPr>
              <a:t>that help humanity differentiate right from wrong, the </a:t>
            </a:r>
            <a:r>
              <a:rPr lang="en-US" sz="2200" b="1" i="1" dirty="0">
                <a:solidFill>
                  <a:srgbClr val="002060"/>
                </a:solidFill>
                <a:latin typeface="ITC Franklin Gothic Std Book" panose="020B0504030503020204" pitchFamily="34" charset="0"/>
              </a:rPr>
              <a:t>increasing digitalization of human activity shapes the very definitions of how we evaluate the world around us.</a:t>
            </a:r>
          </a:p>
        </p:txBody>
      </p:sp>
      <p:sp>
        <p:nvSpPr>
          <p:cNvPr id="4" name="TextBox 3">
            <a:extLst>
              <a:ext uri="{FF2B5EF4-FFF2-40B4-BE49-F238E27FC236}">
                <a16:creationId xmlns:a16="http://schemas.microsoft.com/office/drawing/2014/main" id="{96486288-2BD3-F74A-947D-B609DCF53775}"/>
              </a:ext>
            </a:extLst>
          </p:cNvPr>
          <p:cNvSpPr txBox="1"/>
          <p:nvPr/>
        </p:nvSpPr>
        <p:spPr>
          <a:xfrm>
            <a:off x="3944685" y="1458623"/>
            <a:ext cx="7708339" cy="769441"/>
          </a:xfrm>
          <a:prstGeom prst="rect">
            <a:avLst/>
          </a:prstGeom>
          <a:noFill/>
          <a:ln>
            <a:solidFill>
              <a:srgbClr val="E46C0A"/>
            </a:solidFill>
          </a:ln>
        </p:spPr>
        <p:txBody>
          <a:bodyPr wrap="square" rtlCol="0">
            <a:spAutoFit/>
          </a:bodyPr>
          <a:lstStyle/>
          <a:p>
            <a:pPr algn="ctr"/>
            <a:r>
              <a:rPr lang="en-US" sz="2200" i="1" dirty="0">
                <a:solidFill>
                  <a:srgbClr val="002060"/>
                </a:solidFill>
                <a:latin typeface="ITC Franklin Gothic Std Book" panose="020B0504030503020204" pitchFamily="34" charset="0"/>
              </a:rPr>
              <a:t>…moral principles that govern a </a:t>
            </a:r>
            <a:r>
              <a:rPr lang="en-US" sz="2200" b="1" i="1" dirty="0">
                <a:solidFill>
                  <a:srgbClr val="002060"/>
                </a:solidFill>
                <a:latin typeface="ITC Franklin Gothic Std Book" panose="020B0504030503020204" pitchFamily="34" charset="0"/>
              </a:rPr>
              <a:t>person's behavior </a:t>
            </a:r>
            <a:r>
              <a:rPr lang="en-US" sz="2200" i="1" dirty="0">
                <a:solidFill>
                  <a:srgbClr val="002060"/>
                </a:solidFill>
                <a:latin typeface="ITC Franklin Gothic Std Book" panose="020B0504030503020204" pitchFamily="34" charset="0"/>
              </a:rPr>
              <a:t>or the conducting of an activity.</a:t>
            </a:r>
          </a:p>
        </p:txBody>
      </p:sp>
      <p:sp>
        <p:nvSpPr>
          <p:cNvPr id="5" name="Rectangle 4">
            <a:extLst>
              <a:ext uri="{FF2B5EF4-FFF2-40B4-BE49-F238E27FC236}">
                <a16:creationId xmlns:a16="http://schemas.microsoft.com/office/drawing/2014/main" id="{898536F2-809E-9A45-AB98-7767E1E0FE5A}"/>
              </a:ext>
            </a:extLst>
          </p:cNvPr>
          <p:cNvSpPr/>
          <p:nvPr/>
        </p:nvSpPr>
        <p:spPr>
          <a:xfrm>
            <a:off x="5708515" y="4185926"/>
            <a:ext cx="3897664" cy="1107996"/>
          </a:xfrm>
          <a:prstGeom prst="rect">
            <a:avLst/>
          </a:prstGeom>
          <a:ln>
            <a:solidFill>
              <a:srgbClr val="E46C0A"/>
            </a:solidFill>
          </a:ln>
        </p:spPr>
        <p:txBody>
          <a:bodyPr wrap="square">
            <a:spAutoFit/>
          </a:bodyPr>
          <a:lstStyle/>
          <a:p>
            <a:pPr algn="ctr"/>
            <a:r>
              <a:rPr lang="en-US" sz="2200" i="1" dirty="0">
                <a:solidFill>
                  <a:srgbClr val="002060"/>
                </a:solidFill>
                <a:latin typeface="ITC Franklin Gothic Std Book" panose="020B0504030503020204" pitchFamily="34" charset="0"/>
              </a:rPr>
              <a:t>…a moral philosophy or code of </a:t>
            </a:r>
            <a:r>
              <a:rPr lang="en-US" sz="2200" b="1" i="1" dirty="0">
                <a:solidFill>
                  <a:srgbClr val="002060"/>
                </a:solidFill>
                <a:latin typeface="ITC Franklin Gothic Std Book" panose="020B0504030503020204" pitchFamily="34" charset="0"/>
              </a:rPr>
              <a:t>morals practiced by a person or group of people</a:t>
            </a:r>
          </a:p>
        </p:txBody>
      </p:sp>
      <p:sp>
        <p:nvSpPr>
          <p:cNvPr id="6" name="TextBox 5">
            <a:extLst>
              <a:ext uri="{FF2B5EF4-FFF2-40B4-BE49-F238E27FC236}">
                <a16:creationId xmlns:a16="http://schemas.microsoft.com/office/drawing/2014/main" id="{2B680C3C-3D8A-6D49-8986-1C515D9383D4}"/>
              </a:ext>
            </a:extLst>
          </p:cNvPr>
          <p:cNvSpPr txBox="1"/>
          <p:nvPr/>
        </p:nvSpPr>
        <p:spPr>
          <a:xfrm>
            <a:off x="830315" y="4063458"/>
            <a:ext cx="4529806" cy="1785104"/>
          </a:xfrm>
          <a:prstGeom prst="rect">
            <a:avLst/>
          </a:prstGeom>
          <a:noFill/>
          <a:ln>
            <a:solidFill>
              <a:srgbClr val="E46C0A"/>
            </a:solidFill>
          </a:ln>
        </p:spPr>
        <p:txBody>
          <a:bodyPr wrap="square" rtlCol="0">
            <a:spAutoFit/>
          </a:bodyPr>
          <a:lstStyle/>
          <a:p>
            <a:pPr algn="ctr"/>
            <a:r>
              <a:rPr lang="en-US" sz="2200" i="1" dirty="0">
                <a:solidFill>
                  <a:srgbClr val="002060"/>
                </a:solidFill>
                <a:latin typeface="ITC Franklin Gothic Std Book" panose="020B0504030503020204" pitchFamily="34" charset="0"/>
              </a:rPr>
              <a:t>Ethics is a branch of philosophy that involves systematizing, defending, and recommending concepts of </a:t>
            </a:r>
            <a:r>
              <a:rPr lang="en-US" sz="2200" b="1" i="1" dirty="0">
                <a:solidFill>
                  <a:srgbClr val="002060"/>
                </a:solidFill>
                <a:latin typeface="ITC Franklin Gothic Std Book" panose="020B0504030503020204" pitchFamily="34" charset="0"/>
              </a:rPr>
              <a:t>right and wrong </a:t>
            </a:r>
            <a:r>
              <a:rPr lang="en-US" sz="2200" i="1" dirty="0">
                <a:solidFill>
                  <a:srgbClr val="002060"/>
                </a:solidFill>
                <a:latin typeface="ITC Franklin Gothic Std Book" panose="020B0504030503020204" pitchFamily="34" charset="0"/>
              </a:rPr>
              <a:t>behavior.</a:t>
            </a:r>
          </a:p>
        </p:txBody>
      </p:sp>
      <p:pic>
        <p:nvPicPr>
          <p:cNvPr id="7" name="Picture 6">
            <a:extLst>
              <a:ext uri="{FF2B5EF4-FFF2-40B4-BE49-F238E27FC236}">
                <a16:creationId xmlns:a16="http://schemas.microsoft.com/office/drawing/2014/main" id="{DED6DE51-5DD2-6A41-BFD5-6422531D599C}"/>
              </a:ext>
            </a:extLst>
          </p:cNvPr>
          <p:cNvPicPr>
            <a:picLocks noChangeAspect="1"/>
          </p:cNvPicPr>
          <p:nvPr/>
        </p:nvPicPr>
        <p:blipFill>
          <a:blip r:embed="rId3"/>
          <a:stretch>
            <a:fillRect/>
          </a:stretch>
        </p:blipFill>
        <p:spPr>
          <a:xfrm>
            <a:off x="1371600" y="1214549"/>
            <a:ext cx="2188493" cy="1115156"/>
          </a:xfrm>
          <a:prstGeom prst="rect">
            <a:avLst/>
          </a:prstGeom>
        </p:spPr>
      </p:pic>
      <p:pic>
        <p:nvPicPr>
          <p:cNvPr id="8" name="Picture 7">
            <a:extLst>
              <a:ext uri="{FF2B5EF4-FFF2-40B4-BE49-F238E27FC236}">
                <a16:creationId xmlns:a16="http://schemas.microsoft.com/office/drawing/2014/main" id="{6999ECD7-4DDC-F54F-95D4-E897F8789125}"/>
              </a:ext>
            </a:extLst>
          </p:cNvPr>
          <p:cNvPicPr>
            <a:picLocks noChangeAspect="1"/>
          </p:cNvPicPr>
          <p:nvPr/>
        </p:nvPicPr>
        <p:blipFill>
          <a:blip r:embed="rId4"/>
          <a:stretch>
            <a:fillRect/>
          </a:stretch>
        </p:blipFill>
        <p:spPr>
          <a:xfrm>
            <a:off x="9954573" y="5163582"/>
            <a:ext cx="1689100" cy="1193800"/>
          </a:xfrm>
          <a:prstGeom prst="rect">
            <a:avLst/>
          </a:prstGeom>
        </p:spPr>
      </p:pic>
    </p:spTree>
    <p:extLst>
      <p:ext uri="{BB962C8B-B14F-4D97-AF65-F5344CB8AC3E}">
        <p14:creationId xmlns:p14="http://schemas.microsoft.com/office/powerpoint/2010/main" val="612685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F9221F-534A-2B43-AF44-0609F326048A}"/>
              </a:ext>
            </a:extLst>
          </p:cNvPr>
          <p:cNvGrpSpPr/>
          <p:nvPr/>
        </p:nvGrpSpPr>
        <p:grpSpPr>
          <a:xfrm>
            <a:off x="230076" y="302186"/>
            <a:ext cx="6761646" cy="6524709"/>
            <a:chOff x="236255" y="348678"/>
            <a:chExt cx="6761646" cy="6524709"/>
          </a:xfrm>
        </p:grpSpPr>
        <p:pic>
          <p:nvPicPr>
            <p:cNvPr id="5" name="Picture 4">
              <a:extLst>
                <a:ext uri="{FF2B5EF4-FFF2-40B4-BE49-F238E27FC236}">
                  <a16:creationId xmlns:a16="http://schemas.microsoft.com/office/drawing/2014/main" id="{E8F88CD4-0BBC-0046-AEC0-8E338235970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706061" y="3653632"/>
              <a:ext cx="3291840" cy="3219755"/>
            </a:xfrm>
            <a:prstGeom prst="rect">
              <a:avLst/>
            </a:prstGeom>
          </p:spPr>
        </p:pic>
        <p:pic>
          <p:nvPicPr>
            <p:cNvPr id="8" name="Picture 7">
              <a:extLst>
                <a:ext uri="{FF2B5EF4-FFF2-40B4-BE49-F238E27FC236}">
                  <a16:creationId xmlns:a16="http://schemas.microsoft.com/office/drawing/2014/main" id="{720FDEDC-8B42-5544-A91B-176AD9B0B20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6255" y="348678"/>
              <a:ext cx="3657600" cy="6509322"/>
            </a:xfrm>
            <a:prstGeom prst="rect">
              <a:avLst/>
            </a:prstGeom>
          </p:spPr>
        </p:pic>
        <p:pic>
          <p:nvPicPr>
            <p:cNvPr id="9" name="Picture 8">
              <a:extLst>
                <a:ext uri="{FF2B5EF4-FFF2-40B4-BE49-F238E27FC236}">
                  <a16:creationId xmlns:a16="http://schemas.microsoft.com/office/drawing/2014/main" id="{2627C49D-00CD-7441-A3AE-DBF8AF25319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422252" y="348963"/>
              <a:ext cx="3383280" cy="3210745"/>
            </a:xfrm>
            <a:prstGeom prst="rect">
              <a:avLst/>
            </a:prstGeom>
          </p:spPr>
        </p:pic>
      </p:grpSp>
      <p:pic>
        <p:nvPicPr>
          <p:cNvPr id="10" name="Picture 9">
            <a:extLst>
              <a:ext uri="{FF2B5EF4-FFF2-40B4-BE49-F238E27FC236}">
                <a16:creationId xmlns:a16="http://schemas.microsoft.com/office/drawing/2014/main" id="{66692D4F-8B30-D64E-92AD-B497BDD5006A}"/>
              </a:ext>
            </a:extLst>
          </p:cNvPr>
          <p:cNvPicPr>
            <a:picLocks noChangeAspect="1"/>
          </p:cNvPicPr>
          <p:nvPr/>
        </p:nvPicPr>
        <p:blipFill>
          <a:blip r:embed="rId6"/>
          <a:stretch>
            <a:fillRect/>
          </a:stretch>
        </p:blipFill>
        <p:spPr>
          <a:xfrm>
            <a:off x="8089105" y="2217341"/>
            <a:ext cx="2377440" cy="527449"/>
          </a:xfrm>
          <a:prstGeom prst="rect">
            <a:avLst/>
          </a:prstGeom>
        </p:spPr>
      </p:pic>
      <p:pic>
        <p:nvPicPr>
          <p:cNvPr id="13" name="Picture 12">
            <a:extLst>
              <a:ext uri="{FF2B5EF4-FFF2-40B4-BE49-F238E27FC236}">
                <a16:creationId xmlns:a16="http://schemas.microsoft.com/office/drawing/2014/main" id="{B5CF3A5D-B030-414B-85FE-CB0CD142DF32}"/>
              </a:ext>
            </a:extLst>
          </p:cNvPr>
          <p:cNvPicPr>
            <a:picLocks noChangeAspect="1"/>
          </p:cNvPicPr>
          <p:nvPr/>
        </p:nvPicPr>
        <p:blipFill>
          <a:blip r:embed="rId7"/>
          <a:stretch>
            <a:fillRect/>
          </a:stretch>
        </p:blipFill>
        <p:spPr>
          <a:xfrm>
            <a:off x="6749844" y="383134"/>
            <a:ext cx="5212080" cy="1525647"/>
          </a:xfrm>
          <a:prstGeom prst="rect">
            <a:avLst/>
          </a:prstGeom>
        </p:spPr>
      </p:pic>
      <p:sp>
        <p:nvSpPr>
          <p:cNvPr id="6" name="TextBox 5">
            <a:extLst>
              <a:ext uri="{FF2B5EF4-FFF2-40B4-BE49-F238E27FC236}">
                <a16:creationId xmlns:a16="http://schemas.microsoft.com/office/drawing/2014/main" id="{73513D46-8302-8F42-AFD4-798A8760E42D}"/>
              </a:ext>
            </a:extLst>
          </p:cNvPr>
          <p:cNvSpPr txBox="1"/>
          <p:nvPr/>
        </p:nvSpPr>
        <p:spPr>
          <a:xfrm>
            <a:off x="8637722" y="2768682"/>
            <a:ext cx="152638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3E50"/>
                </a:solidFill>
                <a:effectLst/>
                <a:uLnTx/>
                <a:uFillTx/>
                <a:latin typeface="ITC Franklin Gothic Std Book" panose="020B0504030503020204" pitchFamily="34" charset="0"/>
                <a:ea typeface="+mn-ea"/>
                <a:cs typeface="+mn-cs"/>
              </a:rPr>
              <a:t>April 21, 2016</a:t>
            </a:r>
          </a:p>
        </p:txBody>
      </p:sp>
      <p:sp>
        <p:nvSpPr>
          <p:cNvPr id="3" name="TextBox 2">
            <a:extLst>
              <a:ext uri="{FF2B5EF4-FFF2-40B4-BE49-F238E27FC236}">
                <a16:creationId xmlns:a16="http://schemas.microsoft.com/office/drawing/2014/main" id="{FDF9EFDD-E8F5-284F-B03B-180A30F71632}"/>
              </a:ext>
            </a:extLst>
          </p:cNvPr>
          <p:cNvSpPr txBox="1"/>
          <p:nvPr/>
        </p:nvSpPr>
        <p:spPr>
          <a:xfrm>
            <a:off x="5902248" y="6401672"/>
            <a:ext cx="6352188"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https://www.bloomberg.com/graphics/2016-amazon-same-day/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20658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F9EFDD-E8F5-284F-B03B-180A30F71632}"/>
              </a:ext>
            </a:extLst>
          </p:cNvPr>
          <p:cNvSpPr txBox="1"/>
          <p:nvPr/>
        </p:nvSpPr>
        <p:spPr>
          <a:xfrm>
            <a:off x="2147507" y="5934670"/>
            <a:ext cx="8560598"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hlinkClick r:id="rId3"/>
              </a:rPr>
              <a:t>https://www.sciencemag.org/news/2019/10/hospital-risk-scores-prioritize-white-patients?utm_campaign=news_daily_2019-10-24&amp;et_rid=475169293&amp;et_cid=3044305</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 name="Picture 10">
            <a:extLst>
              <a:ext uri="{FF2B5EF4-FFF2-40B4-BE49-F238E27FC236}">
                <a16:creationId xmlns:a16="http://schemas.microsoft.com/office/drawing/2014/main" id="{323B9D74-ADA1-454D-9EC9-A13E9936277A}"/>
              </a:ext>
            </a:extLst>
          </p:cNvPr>
          <p:cNvPicPr>
            <a:picLocks noChangeAspect="1"/>
          </p:cNvPicPr>
          <p:nvPr/>
        </p:nvPicPr>
        <p:blipFill rotWithShape="1">
          <a:blip r:embed="rId4"/>
          <a:srcRect b="23836"/>
          <a:stretch/>
        </p:blipFill>
        <p:spPr>
          <a:xfrm>
            <a:off x="565762" y="1976632"/>
            <a:ext cx="4716463" cy="2638399"/>
          </a:xfrm>
          <a:prstGeom prst="rect">
            <a:avLst/>
          </a:prstGeom>
        </p:spPr>
      </p:pic>
      <p:sp>
        <p:nvSpPr>
          <p:cNvPr id="2" name="TextBox 1">
            <a:extLst>
              <a:ext uri="{FF2B5EF4-FFF2-40B4-BE49-F238E27FC236}">
                <a16:creationId xmlns:a16="http://schemas.microsoft.com/office/drawing/2014/main" id="{211347B5-7716-284A-9D50-6D2E7FD688E8}"/>
              </a:ext>
            </a:extLst>
          </p:cNvPr>
          <p:cNvSpPr txBox="1"/>
          <p:nvPr/>
        </p:nvSpPr>
        <p:spPr>
          <a:xfrm>
            <a:off x="198391" y="651203"/>
            <a:ext cx="11795217" cy="701731"/>
          </a:xfrm>
          <a:prstGeom prst="rect">
            <a:avLst/>
          </a:prstGeom>
          <a:noFill/>
        </p:spPr>
        <p:txBody>
          <a:bodyPr wrap="none" rtlCol="0">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E46C0A"/>
                </a:solidFill>
                <a:effectLst/>
                <a:uLnTx/>
                <a:uFillTx/>
                <a:latin typeface="ITC Franklin Gothic Std Book" panose="020B0504030503020204" pitchFamily="34" charset="0"/>
                <a:ea typeface="+mn-ea"/>
                <a:cs typeface="+mn-cs"/>
              </a:rPr>
              <a:t>Hospital Risk Scores Prioritize White Patients</a:t>
            </a:r>
          </a:p>
        </p:txBody>
      </p:sp>
      <p:sp>
        <p:nvSpPr>
          <p:cNvPr id="4" name="TextBox 3">
            <a:extLst>
              <a:ext uri="{FF2B5EF4-FFF2-40B4-BE49-F238E27FC236}">
                <a16:creationId xmlns:a16="http://schemas.microsoft.com/office/drawing/2014/main" id="{29B94565-8399-EB4B-8786-04A618EEFC96}"/>
              </a:ext>
            </a:extLst>
          </p:cNvPr>
          <p:cNvSpPr txBox="1"/>
          <p:nvPr/>
        </p:nvSpPr>
        <p:spPr>
          <a:xfrm>
            <a:off x="5408023" y="2258806"/>
            <a:ext cx="6479177" cy="138499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rPr>
              <a:t>When health risk prediction algorithms focus on cost rather than illness, racial bias can creep in</a:t>
            </a:r>
          </a:p>
        </p:txBody>
      </p:sp>
    </p:spTree>
    <p:extLst>
      <p:ext uri="{BB962C8B-B14F-4D97-AF65-F5344CB8AC3E}">
        <p14:creationId xmlns:p14="http://schemas.microsoft.com/office/powerpoint/2010/main" val="3955359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F5D0-535F-724B-923F-BA743B028DD5}"/>
              </a:ext>
            </a:extLst>
          </p:cNvPr>
          <p:cNvSpPr>
            <a:spLocks noGrp="1"/>
          </p:cNvSpPr>
          <p:nvPr>
            <p:ph type="title"/>
          </p:nvPr>
        </p:nvSpPr>
        <p:spPr>
          <a:xfrm>
            <a:off x="838199" y="365125"/>
            <a:ext cx="11169069" cy="783451"/>
          </a:xfrm>
        </p:spPr>
        <p:txBody>
          <a:bodyPr/>
          <a:lstStyle/>
          <a:p>
            <a:pPr algn="ctr"/>
            <a:r>
              <a:rPr lang="en-US" b="1" dirty="0">
                <a:solidFill>
                  <a:srgbClr val="E46C0A"/>
                </a:solidFill>
                <a:latin typeface="ITC Franklin Gothic Std Book" panose="020B0504030503020204" pitchFamily="34" charset="0"/>
              </a:rPr>
              <a:t>What is bias? Implicit bias? Explicit bias? </a:t>
            </a:r>
          </a:p>
        </p:txBody>
      </p:sp>
      <p:sp>
        <p:nvSpPr>
          <p:cNvPr id="3" name="Rectangle 2">
            <a:extLst>
              <a:ext uri="{FF2B5EF4-FFF2-40B4-BE49-F238E27FC236}">
                <a16:creationId xmlns:a16="http://schemas.microsoft.com/office/drawing/2014/main" id="{B93236CC-86B4-F04A-A8F3-05F9C4444BE1}"/>
              </a:ext>
            </a:extLst>
          </p:cNvPr>
          <p:cNvSpPr/>
          <p:nvPr/>
        </p:nvSpPr>
        <p:spPr>
          <a:xfrm>
            <a:off x="965771" y="1671768"/>
            <a:ext cx="5607206" cy="3477875"/>
          </a:xfrm>
          <a:prstGeom prst="rect">
            <a:avLst/>
          </a:prstGeom>
        </p:spPr>
        <p:txBody>
          <a:bodyPr wrap="square">
            <a:spAutoFit/>
          </a:bodyPr>
          <a:lstStyle/>
          <a:p>
            <a:r>
              <a:rPr lang="en-US" sz="2200" b="1" dirty="0">
                <a:solidFill>
                  <a:srgbClr val="002060"/>
                </a:solidFill>
                <a:latin typeface="ITC Franklin Gothic Std Book" panose="020B0504030503020204" pitchFamily="34" charset="0"/>
              </a:rPr>
              <a:t>Implicit bias, </a:t>
            </a:r>
            <a:r>
              <a:rPr lang="en-US" sz="2200" dirty="0">
                <a:solidFill>
                  <a:srgbClr val="002060"/>
                </a:solidFill>
                <a:latin typeface="ITC Franklin Gothic Std Book" panose="020B0504030503020204" pitchFamily="34" charset="0"/>
              </a:rPr>
              <a:t>also called </a:t>
            </a:r>
            <a:r>
              <a:rPr lang="en-US" sz="2200" b="1" dirty="0">
                <a:solidFill>
                  <a:srgbClr val="002060"/>
                </a:solidFill>
                <a:latin typeface="ITC Franklin Gothic Std Book" panose="020B0504030503020204" pitchFamily="34" charset="0"/>
              </a:rPr>
              <a:t>unconscious bias </a:t>
            </a:r>
            <a:r>
              <a:rPr lang="en-US" sz="2200" dirty="0">
                <a:solidFill>
                  <a:srgbClr val="002060"/>
                </a:solidFill>
                <a:latin typeface="ITC Franklin Gothic Std Book" panose="020B0504030503020204" pitchFamily="34" charset="0"/>
              </a:rPr>
              <a:t>or</a:t>
            </a:r>
            <a:r>
              <a:rPr lang="en-US" sz="2200" b="1" dirty="0">
                <a:solidFill>
                  <a:srgbClr val="002060"/>
                </a:solidFill>
                <a:latin typeface="ITC Franklin Gothic Std Book" panose="020B0504030503020204" pitchFamily="34" charset="0"/>
              </a:rPr>
              <a:t> implicit social cognition, </a:t>
            </a:r>
            <a:r>
              <a:rPr lang="en-US" sz="2200" dirty="0">
                <a:solidFill>
                  <a:srgbClr val="002060"/>
                </a:solidFill>
                <a:latin typeface="ITC Franklin Gothic Std Book" panose="020B0504030503020204" pitchFamily="34" charset="0"/>
              </a:rPr>
              <a:t>is a prejudice that is deep-seated within the brain, below the conscious level.</a:t>
            </a:r>
          </a:p>
          <a:p>
            <a:br>
              <a:rPr lang="en-US" sz="2200" dirty="0">
                <a:solidFill>
                  <a:srgbClr val="002060"/>
                </a:solidFill>
                <a:latin typeface="ITC Franklin Gothic Std Book" panose="020B0504030503020204" pitchFamily="34" charset="0"/>
              </a:rPr>
            </a:br>
            <a:endParaRPr lang="en-US" sz="2200" dirty="0">
              <a:solidFill>
                <a:srgbClr val="002060"/>
              </a:solidFill>
              <a:latin typeface="ITC Franklin Gothic Std Book" panose="020B0504030503020204" pitchFamily="34" charset="0"/>
            </a:endParaRPr>
          </a:p>
          <a:p>
            <a:r>
              <a:rPr lang="en-US" sz="2200" b="1" dirty="0">
                <a:solidFill>
                  <a:srgbClr val="002060"/>
                </a:solidFill>
                <a:latin typeface="ITC Franklin Gothic Std Book" panose="020B0504030503020204" pitchFamily="34" charset="0"/>
              </a:rPr>
              <a:t>Explicit bias </a:t>
            </a:r>
            <a:r>
              <a:rPr lang="en-US" sz="2200" dirty="0">
                <a:solidFill>
                  <a:srgbClr val="002060"/>
                </a:solidFill>
                <a:latin typeface="ITC Franklin Gothic Std Book" panose="020B0504030503020204" pitchFamily="34" charset="0"/>
              </a:rPr>
              <a:t>involves consciously held, self-reported attitudes that shape how people evaluate or behave toward members of a particular group. </a:t>
            </a:r>
          </a:p>
        </p:txBody>
      </p:sp>
      <p:pic>
        <p:nvPicPr>
          <p:cNvPr id="8" name="Picture 7">
            <a:extLst>
              <a:ext uri="{FF2B5EF4-FFF2-40B4-BE49-F238E27FC236}">
                <a16:creationId xmlns:a16="http://schemas.microsoft.com/office/drawing/2014/main" id="{38683D1C-0C23-754C-879D-78A058764C1A}"/>
              </a:ext>
            </a:extLst>
          </p:cNvPr>
          <p:cNvPicPr>
            <a:picLocks noChangeAspect="1"/>
          </p:cNvPicPr>
          <p:nvPr/>
        </p:nvPicPr>
        <p:blipFill>
          <a:blip r:embed="rId3"/>
          <a:stretch>
            <a:fillRect/>
          </a:stretch>
        </p:blipFill>
        <p:spPr>
          <a:xfrm>
            <a:off x="6566196" y="1708357"/>
            <a:ext cx="5211563" cy="3908672"/>
          </a:xfrm>
          <a:prstGeom prst="rect">
            <a:avLst/>
          </a:prstGeom>
        </p:spPr>
      </p:pic>
      <p:sp>
        <p:nvSpPr>
          <p:cNvPr id="4" name="TextBox 3">
            <a:extLst>
              <a:ext uri="{FF2B5EF4-FFF2-40B4-BE49-F238E27FC236}">
                <a16:creationId xmlns:a16="http://schemas.microsoft.com/office/drawing/2014/main" id="{ECC29995-1470-AB46-8DD6-714B1E79DA38}"/>
              </a:ext>
            </a:extLst>
          </p:cNvPr>
          <p:cNvSpPr txBox="1"/>
          <p:nvPr/>
        </p:nvSpPr>
        <p:spPr>
          <a:xfrm>
            <a:off x="965771" y="6339155"/>
            <a:ext cx="6418745" cy="261610"/>
          </a:xfrm>
          <a:prstGeom prst="rect">
            <a:avLst/>
          </a:prstGeom>
          <a:noFill/>
        </p:spPr>
        <p:txBody>
          <a:bodyPr wrap="none" rtlCol="0">
            <a:spAutoFit/>
          </a:bodyPr>
          <a:lstStyle/>
          <a:p>
            <a:r>
              <a:rPr lang="en-US" sz="1100" dirty="0"/>
              <a:t>Source: </a:t>
            </a:r>
            <a:r>
              <a:rPr lang="en-US" sz="1100" dirty="0">
                <a:hlinkClick r:id="rId4"/>
              </a:rPr>
              <a:t>https://ethicsunwrapped.utexas.edu/wp-content/uploads/2018/11/Implicit-Bias-Teaching-Notes.pdf</a:t>
            </a:r>
            <a:endParaRPr lang="en-US" sz="1100" dirty="0"/>
          </a:p>
        </p:txBody>
      </p:sp>
    </p:spTree>
    <p:extLst>
      <p:ext uri="{BB962C8B-B14F-4D97-AF65-F5344CB8AC3E}">
        <p14:creationId xmlns:p14="http://schemas.microsoft.com/office/powerpoint/2010/main" val="1782834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F5D0-535F-724B-923F-BA743B028DD5}"/>
              </a:ext>
            </a:extLst>
          </p:cNvPr>
          <p:cNvSpPr>
            <a:spLocks noGrp="1"/>
          </p:cNvSpPr>
          <p:nvPr>
            <p:ph type="title"/>
          </p:nvPr>
        </p:nvSpPr>
        <p:spPr>
          <a:xfrm>
            <a:off x="951938" y="365470"/>
            <a:ext cx="11169069" cy="783451"/>
          </a:xfrm>
        </p:spPr>
        <p:txBody>
          <a:bodyPr/>
          <a:lstStyle/>
          <a:p>
            <a:pPr algn="ctr"/>
            <a:r>
              <a:rPr lang="en-US" b="1" dirty="0">
                <a:solidFill>
                  <a:srgbClr val="E46C0A"/>
                </a:solidFill>
                <a:latin typeface="ITC Franklin Gothic Std Book" panose="020B0504030503020204" pitchFamily="34" charset="0"/>
              </a:rPr>
              <a:t>Stereotypes, Prejudice, Discrimination</a:t>
            </a:r>
          </a:p>
        </p:txBody>
      </p:sp>
      <p:graphicFrame>
        <p:nvGraphicFramePr>
          <p:cNvPr id="4" name="Table 3">
            <a:extLst>
              <a:ext uri="{FF2B5EF4-FFF2-40B4-BE49-F238E27FC236}">
                <a16:creationId xmlns:a16="http://schemas.microsoft.com/office/drawing/2014/main" id="{398F206E-E8B1-AE47-9A54-445DEE5981DB}"/>
              </a:ext>
            </a:extLst>
          </p:cNvPr>
          <p:cNvGraphicFramePr>
            <a:graphicFrameLocks noGrp="1"/>
          </p:cNvGraphicFramePr>
          <p:nvPr>
            <p:extLst>
              <p:ext uri="{D42A27DB-BD31-4B8C-83A1-F6EECF244321}">
                <p14:modId xmlns:p14="http://schemas.microsoft.com/office/powerpoint/2010/main" val="2354517510"/>
              </p:ext>
            </p:extLst>
          </p:nvPr>
        </p:nvGraphicFramePr>
        <p:xfrm>
          <a:off x="676366" y="1771424"/>
          <a:ext cx="11083107" cy="4034022"/>
        </p:xfrm>
        <a:graphic>
          <a:graphicData uri="http://schemas.openxmlformats.org/drawingml/2006/table">
            <a:tbl>
              <a:tblPr firstRow="1" bandRow="1">
                <a:tableStyleId>{5C22544A-7EE6-4342-B048-85BDC9FD1C3A}</a:tableStyleId>
              </a:tblPr>
              <a:tblGrid>
                <a:gridCol w="3694369">
                  <a:extLst>
                    <a:ext uri="{9D8B030D-6E8A-4147-A177-3AD203B41FA5}">
                      <a16:colId xmlns:a16="http://schemas.microsoft.com/office/drawing/2014/main" val="1791108289"/>
                    </a:ext>
                  </a:extLst>
                </a:gridCol>
                <a:gridCol w="3694369">
                  <a:extLst>
                    <a:ext uri="{9D8B030D-6E8A-4147-A177-3AD203B41FA5}">
                      <a16:colId xmlns:a16="http://schemas.microsoft.com/office/drawing/2014/main" val="4063761427"/>
                    </a:ext>
                  </a:extLst>
                </a:gridCol>
                <a:gridCol w="3694369">
                  <a:extLst>
                    <a:ext uri="{9D8B030D-6E8A-4147-A177-3AD203B41FA5}">
                      <a16:colId xmlns:a16="http://schemas.microsoft.com/office/drawing/2014/main" val="2839794583"/>
                    </a:ext>
                  </a:extLst>
                </a:gridCol>
              </a:tblGrid>
              <a:tr h="574552">
                <a:tc>
                  <a:txBody>
                    <a:bodyPr/>
                    <a:lstStyle/>
                    <a:p>
                      <a:pPr algn="ctr"/>
                      <a:r>
                        <a:rPr lang="en-US" sz="2000" b="1" dirty="0">
                          <a:solidFill>
                            <a:schemeClr val="bg1"/>
                          </a:solidFill>
                          <a:latin typeface="ITC Franklin Gothic Std Book" panose="020B0504030503020204" pitchFamily="34" charset="0"/>
                        </a:rPr>
                        <a:t>A Stereotype </a:t>
                      </a:r>
                      <a:endParaRPr lang="en-US" sz="2000" dirty="0">
                        <a:solidFill>
                          <a:schemeClr val="bg1"/>
                        </a:solidFill>
                      </a:endParaRPr>
                    </a:p>
                  </a:txBody>
                  <a:tcPr anchor="ctr">
                    <a:solidFill>
                      <a:srgbClr val="254061"/>
                    </a:solidFill>
                  </a:tcPr>
                </a:tc>
                <a:tc>
                  <a:txBody>
                    <a:bodyPr/>
                    <a:lstStyle/>
                    <a:p>
                      <a:pPr algn="ctr"/>
                      <a:r>
                        <a:rPr lang="en-US" sz="2000" b="1" dirty="0">
                          <a:solidFill>
                            <a:schemeClr val="bg1"/>
                          </a:solidFill>
                          <a:latin typeface="ITC Franklin Gothic Std Book" panose="020B0504030503020204" pitchFamily="34" charset="0"/>
                        </a:rPr>
                        <a:t>A Prejudice </a:t>
                      </a:r>
                      <a:endParaRPr lang="en-US" sz="2000" dirty="0">
                        <a:solidFill>
                          <a:schemeClr val="bg1"/>
                        </a:solidFill>
                      </a:endParaRPr>
                    </a:p>
                  </a:txBody>
                  <a:tcPr anchor="ctr">
                    <a:solidFill>
                      <a:srgbClr val="254061"/>
                    </a:solidFill>
                  </a:tcPr>
                </a:tc>
                <a:tc>
                  <a:txBody>
                    <a:bodyPr/>
                    <a:lstStyle/>
                    <a:p>
                      <a:pPr algn="ctr"/>
                      <a:r>
                        <a:rPr lang="en-US" sz="2000" b="1" dirty="0">
                          <a:solidFill>
                            <a:schemeClr val="bg1"/>
                          </a:solidFill>
                          <a:latin typeface="ITC Franklin Gothic Std Book" panose="020B0504030503020204" pitchFamily="34" charset="0"/>
                        </a:rPr>
                        <a:t>Discrimination</a:t>
                      </a:r>
                      <a:endParaRPr lang="en-US" sz="2000" dirty="0">
                        <a:solidFill>
                          <a:schemeClr val="bg1"/>
                        </a:solidFill>
                      </a:endParaRPr>
                    </a:p>
                  </a:txBody>
                  <a:tcPr anchor="ctr">
                    <a:solidFill>
                      <a:srgbClr val="254061"/>
                    </a:solidFill>
                  </a:tcPr>
                </a:tc>
                <a:extLst>
                  <a:ext uri="{0D108BD9-81ED-4DB2-BD59-A6C34878D82A}">
                    <a16:rowId xmlns:a16="http://schemas.microsoft.com/office/drawing/2014/main" val="3166514777"/>
                  </a:ext>
                </a:extLst>
              </a:tr>
              <a:tr h="3459470">
                <a:tc>
                  <a:txBody>
                    <a:bodyPr/>
                    <a:lstStyle/>
                    <a:p>
                      <a:pPr algn="ctr"/>
                      <a:endParaRPr lang="en-US" sz="1800" dirty="0">
                        <a:solidFill>
                          <a:srgbClr val="002060"/>
                        </a:solidFill>
                        <a:latin typeface="ITC Franklin Gothic Std Book" panose="020B0504030503020204" pitchFamily="34" charset="0"/>
                      </a:endParaRPr>
                    </a:p>
                    <a:p>
                      <a:pPr algn="ctr"/>
                      <a:r>
                        <a:rPr lang="en-US" sz="1800" dirty="0">
                          <a:solidFill>
                            <a:srgbClr val="002060"/>
                          </a:solidFill>
                          <a:latin typeface="ITC Franklin Gothic Std Book" panose="020B0504030503020204" pitchFamily="34" charset="0"/>
                        </a:rPr>
                        <a:t>…is an exaggerated belief, image or distorted truth about a person or group—a generalization that allows for little or no individual differences or social variation. Stereotypes can be positive or negative</a:t>
                      </a:r>
                      <a:endParaRPr lang="en-US" dirty="0"/>
                    </a:p>
                  </a:txBody>
                  <a:tcPr>
                    <a:lnR w="12700" cap="flat" cmpd="sng" algn="ctr">
                      <a:solidFill>
                        <a:schemeClr val="bg1">
                          <a:lumMod val="75000"/>
                        </a:schemeClr>
                      </a:solidFill>
                      <a:prstDash val="solid"/>
                      <a:round/>
                      <a:headEnd type="none" w="med" len="med"/>
                      <a:tailEnd type="none" w="med" len="med"/>
                    </a:lnR>
                    <a:solidFill>
                      <a:schemeClr val="bg1"/>
                    </a:solidFill>
                  </a:tcPr>
                </a:tc>
                <a:tc>
                  <a:txBody>
                    <a:bodyPr/>
                    <a:lstStyle/>
                    <a:p>
                      <a:pPr algn="ctr"/>
                      <a:endParaRPr lang="en-US" sz="1800" dirty="0">
                        <a:solidFill>
                          <a:srgbClr val="002060"/>
                        </a:solidFill>
                        <a:latin typeface="ITC Franklin Gothic Std Book" panose="020B0504030503020204" pitchFamily="34" charset="0"/>
                      </a:endParaRPr>
                    </a:p>
                    <a:p>
                      <a:pPr algn="ctr"/>
                      <a:r>
                        <a:rPr lang="en-US" sz="1800" dirty="0">
                          <a:solidFill>
                            <a:srgbClr val="002060"/>
                          </a:solidFill>
                          <a:latin typeface="ITC Franklin Gothic Std Book" panose="020B0504030503020204" pitchFamily="34" charset="0"/>
                        </a:rPr>
                        <a:t>…is an opinion, prejudgment or attitude about a group or its individual members.</a:t>
                      </a:r>
                      <a:endParaRPr lang="en-US"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chemeClr val="bg1"/>
                    </a:solidFill>
                  </a:tcPr>
                </a:tc>
                <a:tc>
                  <a:txBody>
                    <a:bodyPr/>
                    <a:lstStyle/>
                    <a:p>
                      <a:pPr algn="ctr"/>
                      <a:endParaRPr lang="en-US" sz="1800" dirty="0">
                        <a:solidFill>
                          <a:srgbClr val="002060"/>
                        </a:solidFill>
                        <a:latin typeface="ITC Franklin Gothic Std Book" panose="020B0504030503020204" pitchFamily="34" charset="0"/>
                      </a:endParaRPr>
                    </a:p>
                    <a:p>
                      <a:pPr algn="ctr"/>
                      <a:r>
                        <a:rPr lang="en-US" sz="1800" dirty="0">
                          <a:solidFill>
                            <a:srgbClr val="002060"/>
                          </a:solidFill>
                          <a:latin typeface="ITC Franklin Gothic Std Book" panose="020B0504030503020204" pitchFamily="34" charset="0"/>
                        </a:rPr>
                        <a:t>…is behavior that treats people unequally because of their group memberships. Discriminatory behavior, ranging from slights to hate crimes, often begins with negative stereotypes and prejudices.</a:t>
                      </a:r>
                      <a:endParaRPr lang="en-US" dirty="0"/>
                    </a:p>
                  </a:txBody>
                  <a:tcPr>
                    <a:lnL w="12700" cap="flat" cmpd="sng" algn="ctr">
                      <a:solidFill>
                        <a:schemeClr val="bg1">
                          <a:lumMod val="75000"/>
                        </a:schemeClr>
                      </a:solidFill>
                      <a:prstDash val="solid"/>
                      <a:round/>
                      <a:headEnd type="none" w="med" len="med"/>
                      <a:tailEnd type="none" w="med" len="med"/>
                    </a:lnL>
                    <a:solidFill>
                      <a:schemeClr val="bg1"/>
                    </a:solidFill>
                  </a:tcPr>
                </a:tc>
                <a:extLst>
                  <a:ext uri="{0D108BD9-81ED-4DB2-BD59-A6C34878D82A}">
                    <a16:rowId xmlns:a16="http://schemas.microsoft.com/office/drawing/2014/main" val="1381325126"/>
                  </a:ext>
                </a:extLst>
              </a:tr>
            </a:tbl>
          </a:graphicData>
        </a:graphic>
      </p:graphicFrame>
      <p:pic>
        <p:nvPicPr>
          <p:cNvPr id="6" name="Picture 5">
            <a:extLst>
              <a:ext uri="{FF2B5EF4-FFF2-40B4-BE49-F238E27FC236}">
                <a16:creationId xmlns:a16="http://schemas.microsoft.com/office/drawing/2014/main" id="{47E9A378-2445-C84C-919B-286204E31426}"/>
              </a:ext>
            </a:extLst>
          </p:cNvPr>
          <p:cNvPicPr>
            <a:picLocks noChangeAspect="1"/>
          </p:cNvPicPr>
          <p:nvPr/>
        </p:nvPicPr>
        <p:blipFill>
          <a:blip r:embed="rId3"/>
          <a:stretch>
            <a:fillRect/>
          </a:stretch>
        </p:blipFill>
        <p:spPr>
          <a:xfrm>
            <a:off x="1356181" y="4894017"/>
            <a:ext cx="1905000" cy="1066800"/>
          </a:xfrm>
          <a:prstGeom prst="rect">
            <a:avLst/>
          </a:prstGeom>
        </p:spPr>
      </p:pic>
      <p:pic>
        <p:nvPicPr>
          <p:cNvPr id="7" name="Picture 6">
            <a:extLst>
              <a:ext uri="{FF2B5EF4-FFF2-40B4-BE49-F238E27FC236}">
                <a16:creationId xmlns:a16="http://schemas.microsoft.com/office/drawing/2014/main" id="{DB9EAA08-AA66-5548-9CBD-AD2B221088A9}"/>
              </a:ext>
            </a:extLst>
          </p:cNvPr>
          <p:cNvPicPr>
            <a:picLocks noChangeAspect="1"/>
          </p:cNvPicPr>
          <p:nvPr/>
        </p:nvPicPr>
        <p:blipFill>
          <a:blip r:embed="rId4"/>
          <a:stretch>
            <a:fillRect/>
          </a:stretch>
        </p:blipFill>
        <p:spPr>
          <a:xfrm>
            <a:off x="5074919" y="5071817"/>
            <a:ext cx="2286000" cy="889000"/>
          </a:xfrm>
          <a:prstGeom prst="rect">
            <a:avLst/>
          </a:prstGeom>
        </p:spPr>
      </p:pic>
      <p:pic>
        <p:nvPicPr>
          <p:cNvPr id="5" name="Picture 4">
            <a:extLst>
              <a:ext uri="{FF2B5EF4-FFF2-40B4-BE49-F238E27FC236}">
                <a16:creationId xmlns:a16="http://schemas.microsoft.com/office/drawing/2014/main" id="{55665566-8567-A340-A944-BC1C7C8A9AFE}"/>
              </a:ext>
            </a:extLst>
          </p:cNvPr>
          <p:cNvPicPr>
            <a:picLocks noChangeAspect="1"/>
          </p:cNvPicPr>
          <p:nvPr/>
        </p:nvPicPr>
        <p:blipFill>
          <a:blip r:embed="rId5"/>
          <a:stretch>
            <a:fillRect/>
          </a:stretch>
        </p:blipFill>
        <p:spPr>
          <a:xfrm>
            <a:off x="8764632" y="4826458"/>
            <a:ext cx="2227943" cy="1201917"/>
          </a:xfrm>
          <a:prstGeom prst="rect">
            <a:avLst/>
          </a:prstGeom>
        </p:spPr>
      </p:pic>
      <p:sp>
        <p:nvSpPr>
          <p:cNvPr id="3" name="TextBox 2">
            <a:extLst>
              <a:ext uri="{FF2B5EF4-FFF2-40B4-BE49-F238E27FC236}">
                <a16:creationId xmlns:a16="http://schemas.microsoft.com/office/drawing/2014/main" id="{9087B94A-8052-EA45-A56D-D6D53B7FA9DC}"/>
              </a:ext>
            </a:extLst>
          </p:cNvPr>
          <p:cNvSpPr txBox="1"/>
          <p:nvPr/>
        </p:nvSpPr>
        <p:spPr>
          <a:xfrm>
            <a:off x="951938" y="6427949"/>
            <a:ext cx="5452134" cy="261610"/>
          </a:xfrm>
          <a:prstGeom prst="rect">
            <a:avLst/>
          </a:prstGeom>
          <a:noFill/>
        </p:spPr>
        <p:txBody>
          <a:bodyPr wrap="none" rtlCol="0">
            <a:spAutoFit/>
          </a:bodyPr>
          <a:lstStyle/>
          <a:p>
            <a:r>
              <a:rPr lang="en-US" sz="1100" dirty="0"/>
              <a:t>Source: </a:t>
            </a:r>
            <a:r>
              <a:rPr lang="en-US" sz="1100" dirty="0">
                <a:hlinkClick r:id="rId6"/>
              </a:rPr>
              <a:t>https://www.tolerance.org/professional-development/test-yourself-for-hidden-bias</a:t>
            </a:r>
            <a:endParaRPr lang="en-US" sz="1100" dirty="0"/>
          </a:p>
        </p:txBody>
      </p:sp>
    </p:spTree>
    <p:extLst>
      <p:ext uri="{BB962C8B-B14F-4D97-AF65-F5344CB8AC3E}">
        <p14:creationId xmlns:p14="http://schemas.microsoft.com/office/powerpoint/2010/main" val="116684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90B8-1134-4045-BFC6-752011CC561C}"/>
              </a:ext>
            </a:extLst>
          </p:cNvPr>
          <p:cNvSpPr>
            <a:spLocks noGrp="1"/>
          </p:cNvSpPr>
          <p:nvPr>
            <p:ph type="title"/>
          </p:nvPr>
        </p:nvSpPr>
        <p:spPr>
          <a:xfrm>
            <a:off x="448285" y="275375"/>
            <a:ext cx="11550427" cy="662781"/>
          </a:xfrm>
        </p:spPr>
        <p:txBody>
          <a:bodyPr>
            <a:noAutofit/>
          </a:bodyPr>
          <a:lstStyle/>
          <a:p>
            <a:pPr algn="ctr"/>
            <a:r>
              <a:rPr lang="en-US" b="1" dirty="0">
                <a:solidFill>
                  <a:srgbClr val="E46C0A"/>
                </a:solidFill>
                <a:latin typeface="ITC Franklin Gothic Std Book" panose="020B0504030503020204" pitchFamily="34" charset="0"/>
              </a:rPr>
              <a:t>Data Science – Repurposing Data</a:t>
            </a:r>
          </a:p>
        </p:txBody>
      </p:sp>
      <p:pic>
        <p:nvPicPr>
          <p:cNvPr id="6" name="Picture 5">
            <a:extLst>
              <a:ext uri="{FF2B5EF4-FFF2-40B4-BE49-F238E27FC236}">
                <a16:creationId xmlns:a16="http://schemas.microsoft.com/office/drawing/2014/main" id="{5AF7CCE7-806E-CB4D-B055-F339D0605D46}"/>
              </a:ext>
            </a:extLst>
          </p:cNvPr>
          <p:cNvPicPr>
            <a:picLocks noChangeAspect="1"/>
          </p:cNvPicPr>
          <p:nvPr/>
        </p:nvPicPr>
        <p:blipFill>
          <a:blip r:embed="rId3"/>
          <a:stretch>
            <a:fillRect/>
          </a:stretch>
        </p:blipFill>
        <p:spPr>
          <a:xfrm>
            <a:off x="809793" y="1420661"/>
            <a:ext cx="4198014" cy="4647000"/>
          </a:xfrm>
          <a:prstGeom prst="rect">
            <a:avLst/>
          </a:prstGeom>
        </p:spPr>
      </p:pic>
      <p:sp>
        <p:nvSpPr>
          <p:cNvPr id="7" name="Rectangle 6">
            <a:extLst>
              <a:ext uri="{FF2B5EF4-FFF2-40B4-BE49-F238E27FC236}">
                <a16:creationId xmlns:a16="http://schemas.microsoft.com/office/drawing/2014/main" id="{978B948C-916A-934D-82B5-08A8161F6F43}"/>
              </a:ext>
            </a:extLst>
          </p:cNvPr>
          <p:cNvSpPr/>
          <p:nvPr/>
        </p:nvSpPr>
        <p:spPr>
          <a:xfrm>
            <a:off x="5623558" y="1628507"/>
            <a:ext cx="6270171" cy="3600986"/>
          </a:xfrm>
          <a:prstGeom prst="rect">
            <a:avLst/>
          </a:prstGeom>
        </p:spPr>
        <p:txBody>
          <a:bodyPr wrap="square">
            <a:spAutoFit/>
          </a:bodyPr>
          <a:lstStyle/>
          <a:p>
            <a:pPr algn="ctr"/>
            <a:r>
              <a:rPr lang="en-US" sz="2600" b="1" dirty="0">
                <a:solidFill>
                  <a:srgbClr val="002060"/>
                </a:solidFill>
                <a:latin typeface="ITC Franklin Gothic Std Book" panose="020B0504030503020204" pitchFamily="34" charset="0"/>
              </a:rPr>
              <a:t>Panopticon Prison Metaphor</a:t>
            </a:r>
          </a:p>
          <a:p>
            <a:endParaRPr lang="en-US" sz="2600" dirty="0">
              <a:solidFill>
                <a:srgbClr val="002060"/>
              </a:solidFill>
              <a:latin typeface="ITC Franklin Gothic Std Book" panose="020B0504030503020204" pitchFamily="34" charset="0"/>
            </a:endParaRPr>
          </a:p>
          <a:p>
            <a:pPr marL="342900" indent="-342900">
              <a:buFont typeface="Arial" panose="020B0604020202020204" pitchFamily="34" charset="0"/>
              <a:buChar char="•"/>
            </a:pPr>
            <a:r>
              <a:rPr lang="en-US" sz="2200" dirty="0">
                <a:solidFill>
                  <a:srgbClr val="002060"/>
                </a:solidFill>
                <a:latin typeface="ITC Franklin Gothic Std Book" panose="020B0504030503020204" pitchFamily="34" charset="0"/>
              </a:rPr>
              <a:t>Today, </a:t>
            </a:r>
            <a:r>
              <a:rPr lang="en-US" sz="2200" b="1" dirty="0">
                <a:solidFill>
                  <a:schemeClr val="accent2"/>
                </a:solidFill>
                <a:latin typeface="ITC Franklin Gothic Std Book" panose="020B0504030503020204" pitchFamily="34" charset="0"/>
              </a:rPr>
              <a:t>we can observe behavior based on repurposing existing data without consent or awareness by those providing the data</a:t>
            </a:r>
            <a:br>
              <a:rPr lang="en-US" sz="2200" b="1" dirty="0">
                <a:solidFill>
                  <a:schemeClr val="accent2"/>
                </a:solidFill>
                <a:latin typeface="ITC Franklin Gothic Std Book" panose="020B0504030503020204" pitchFamily="34" charset="0"/>
              </a:rPr>
            </a:br>
            <a:endParaRPr lang="en-US" sz="2200" dirty="0">
              <a:solidFill>
                <a:srgbClr val="002060"/>
              </a:solidFill>
              <a:latin typeface="ITC Franklin Gothic Std Book" panose="020B0504030503020204" pitchFamily="34" charset="0"/>
            </a:endParaRPr>
          </a:p>
          <a:p>
            <a:pPr marL="342900" indent="-342900">
              <a:buFont typeface="Arial" panose="020B0604020202020204" pitchFamily="34" charset="0"/>
              <a:buChar char="•"/>
            </a:pPr>
            <a:r>
              <a:rPr lang="en-US" sz="2200" dirty="0">
                <a:solidFill>
                  <a:srgbClr val="002060"/>
                </a:solidFill>
                <a:latin typeface="ITC Franklin Gothic Std Book" panose="020B0504030503020204" pitchFamily="34" charset="0"/>
              </a:rPr>
              <a:t>Requires a broader view of ethics that adapts to the spirit as well as the rules</a:t>
            </a:r>
          </a:p>
          <a:p>
            <a:pPr marL="342900" indent="-342900">
              <a:buFont typeface="Arial" panose="020B0604020202020204" pitchFamily="34" charset="0"/>
              <a:buChar char="•"/>
            </a:pPr>
            <a:endParaRPr lang="en-US" sz="2200" dirty="0">
              <a:solidFill>
                <a:srgbClr val="002060"/>
              </a:solidFill>
              <a:latin typeface="ITC Franklin Gothic Std Book" panose="020B0504030503020204" pitchFamily="34" charset="0"/>
            </a:endParaRPr>
          </a:p>
          <a:p>
            <a:pPr marL="342900" indent="-342900">
              <a:buFont typeface="Arial" panose="020B0604020202020204" pitchFamily="34" charset="0"/>
              <a:buChar char="•"/>
            </a:pPr>
            <a:r>
              <a:rPr lang="en-US" sz="2200" b="1" dirty="0">
                <a:solidFill>
                  <a:schemeClr val="accent2"/>
                </a:solidFill>
                <a:latin typeface="ITC Franklin Gothic Std Book" panose="020B0504030503020204" pitchFamily="34" charset="0"/>
              </a:rPr>
              <a:t>Punish misuse; not restrict data access</a:t>
            </a:r>
          </a:p>
        </p:txBody>
      </p:sp>
      <p:sp>
        <p:nvSpPr>
          <p:cNvPr id="9" name="TextBox 8">
            <a:extLst>
              <a:ext uri="{FF2B5EF4-FFF2-40B4-BE49-F238E27FC236}">
                <a16:creationId xmlns:a16="http://schemas.microsoft.com/office/drawing/2014/main" id="{491CBBF8-0E1A-2C48-B142-5CCC68AA98C1}"/>
              </a:ext>
            </a:extLst>
          </p:cNvPr>
          <p:cNvSpPr txBox="1"/>
          <p:nvPr/>
        </p:nvSpPr>
        <p:spPr>
          <a:xfrm>
            <a:off x="448285" y="6259459"/>
            <a:ext cx="4921031" cy="246221"/>
          </a:xfrm>
          <a:prstGeom prst="rect">
            <a:avLst/>
          </a:prstGeom>
          <a:noFill/>
        </p:spPr>
        <p:txBody>
          <a:bodyPr wrap="square" rtlCol="0">
            <a:spAutoFit/>
          </a:bodyPr>
          <a:lstStyle/>
          <a:p>
            <a:r>
              <a:rPr lang="en-US" sz="1000" dirty="0"/>
              <a:t>Source: The Works of Jeremy Benthem, 1791, described in Salganik, Bit by Bit (2018)</a:t>
            </a:r>
          </a:p>
        </p:txBody>
      </p:sp>
      <p:sp>
        <p:nvSpPr>
          <p:cNvPr id="10" name="TextBox 9">
            <a:extLst>
              <a:ext uri="{FF2B5EF4-FFF2-40B4-BE49-F238E27FC236}">
                <a16:creationId xmlns:a16="http://schemas.microsoft.com/office/drawing/2014/main" id="{9B2BBBC6-DE6A-C640-9D8F-0AAB1F49EC7A}"/>
              </a:ext>
            </a:extLst>
          </p:cNvPr>
          <p:cNvSpPr txBox="1"/>
          <p:nvPr/>
        </p:nvSpPr>
        <p:spPr>
          <a:xfrm>
            <a:off x="5921829" y="6259459"/>
            <a:ext cx="6270171" cy="400110"/>
          </a:xfrm>
          <a:prstGeom prst="rect">
            <a:avLst/>
          </a:prstGeom>
          <a:noFill/>
        </p:spPr>
        <p:txBody>
          <a:bodyPr wrap="square" rtlCol="0">
            <a:spAutoFit/>
          </a:bodyPr>
          <a:lstStyle/>
          <a:p>
            <a:r>
              <a:rPr lang="en-US" sz="1000" dirty="0"/>
              <a:t>Source: Keller, S. A., Shipp, S., &amp; Schroeder, A. (2016). Does big data change the privacy landscape? a review of the issues. </a:t>
            </a:r>
            <a:r>
              <a:rPr lang="en-US" sz="1000" i="1" dirty="0"/>
              <a:t>Annual Review of Statistics and Its Application</a:t>
            </a:r>
            <a:r>
              <a:rPr lang="en-US" sz="1000" dirty="0"/>
              <a:t>, </a:t>
            </a:r>
            <a:r>
              <a:rPr lang="en-US" sz="1000" i="1" dirty="0"/>
              <a:t>3</a:t>
            </a:r>
            <a:r>
              <a:rPr lang="en-US" sz="1000" dirty="0"/>
              <a:t>.</a:t>
            </a:r>
          </a:p>
        </p:txBody>
      </p:sp>
    </p:spTree>
    <p:extLst>
      <p:ext uri="{BB962C8B-B14F-4D97-AF65-F5344CB8AC3E}">
        <p14:creationId xmlns:p14="http://schemas.microsoft.com/office/powerpoint/2010/main" val="1992859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EA144-D3CC-0D4F-857E-1BD78E5F1CE4}"/>
              </a:ext>
            </a:extLst>
          </p:cNvPr>
          <p:cNvSpPr>
            <a:spLocks noGrp="1"/>
          </p:cNvSpPr>
          <p:nvPr>
            <p:ph type="title"/>
          </p:nvPr>
        </p:nvSpPr>
        <p:spPr>
          <a:xfrm>
            <a:off x="0" y="365125"/>
            <a:ext cx="12192000" cy="1325563"/>
          </a:xfrm>
        </p:spPr>
        <p:txBody>
          <a:bodyPr/>
          <a:lstStyle/>
          <a:p>
            <a:pPr algn="ctr"/>
            <a:r>
              <a:rPr lang="en-US" b="1" dirty="0">
                <a:solidFill>
                  <a:srgbClr val="E46C0A"/>
                </a:solidFill>
                <a:latin typeface="ITC Franklin Gothic Std Book" panose="020B0504030503020204" pitchFamily="34" charset="0"/>
              </a:rPr>
              <a:t>What About Ethics and Data Science?</a:t>
            </a:r>
          </a:p>
        </p:txBody>
      </p:sp>
      <p:sp>
        <p:nvSpPr>
          <p:cNvPr id="3" name="Rectangle 2">
            <a:extLst>
              <a:ext uri="{FF2B5EF4-FFF2-40B4-BE49-F238E27FC236}">
                <a16:creationId xmlns:a16="http://schemas.microsoft.com/office/drawing/2014/main" id="{B43F5A04-EA88-8749-BBDC-506E7CA0D42A}"/>
              </a:ext>
            </a:extLst>
          </p:cNvPr>
          <p:cNvSpPr/>
          <p:nvPr/>
        </p:nvSpPr>
        <p:spPr>
          <a:xfrm>
            <a:off x="867294" y="2057778"/>
            <a:ext cx="6096000" cy="1631216"/>
          </a:xfrm>
          <a:prstGeom prst="rect">
            <a:avLst/>
          </a:prstGeom>
          <a:ln>
            <a:solidFill>
              <a:srgbClr val="E46C0A"/>
            </a:solidFill>
            <a:prstDash val="solid"/>
          </a:ln>
        </p:spPr>
        <p:txBody>
          <a:bodyPr>
            <a:spAutoFit/>
          </a:bodyPr>
          <a:lstStyle/>
          <a:p>
            <a:r>
              <a:rPr lang="en-US" sz="2000" dirty="0">
                <a:solidFill>
                  <a:srgbClr val="002060"/>
                </a:solidFill>
                <a:latin typeface="ITC Franklin Gothic Std Book" panose="020B0504030503020204" pitchFamily="34" charset="0"/>
              </a:rPr>
              <a:t>If ethics is defined as </a:t>
            </a:r>
            <a:r>
              <a:rPr lang="en-US" sz="2000" dirty="0">
                <a:solidFill>
                  <a:schemeClr val="accent2"/>
                </a:solidFill>
                <a:latin typeface="ITC Franklin Gothic Std Book" panose="020B0504030503020204" pitchFamily="34" charset="0"/>
              </a:rPr>
              <a:t>shared values that help humanity differentiate right from wrong</a:t>
            </a:r>
            <a:r>
              <a:rPr lang="en-US" sz="2000" dirty="0">
                <a:solidFill>
                  <a:srgbClr val="002060"/>
                </a:solidFill>
                <a:latin typeface="ITC Franklin Gothic Std Book" panose="020B0504030503020204" pitchFamily="34" charset="0"/>
              </a:rPr>
              <a:t>, the increasing digitalization of human activity shapes the very definitions of how we evaluate the world around us.</a:t>
            </a:r>
            <a:r>
              <a:rPr lang="en-US" sz="2000" dirty="0">
                <a:latin typeface="ITC Franklin Gothic Std Book" panose="020B0504030503020204" pitchFamily="34" charset="0"/>
              </a:rPr>
              <a:t> </a:t>
            </a:r>
            <a:r>
              <a:rPr lang="en-US" i="1" dirty="0">
                <a:solidFill>
                  <a:srgbClr val="002060"/>
                </a:solidFill>
                <a:latin typeface="ITC Franklin Gothic Std Book" panose="020B0504030503020204" pitchFamily="34" charset="0"/>
              </a:rPr>
              <a:t>- Lou Schenkler</a:t>
            </a:r>
          </a:p>
        </p:txBody>
      </p:sp>
      <p:pic>
        <p:nvPicPr>
          <p:cNvPr id="4" name="Picture 3">
            <a:extLst>
              <a:ext uri="{FF2B5EF4-FFF2-40B4-BE49-F238E27FC236}">
                <a16:creationId xmlns:a16="http://schemas.microsoft.com/office/drawing/2014/main" id="{902E4097-D1B8-AA41-B09F-A11385160C51}"/>
              </a:ext>
            </a:extLst>
          </p:cNvPr>
          <p:cNvPicPr>
            <a:picLocks noChangeAspect="1"/>
          </p:cNvPicPr>
          <p:nvPr/>
        </p:nvPicPr>
        <p:blipFill rotWithShape="1">
          <a:blip r:embed="rId3"/>
          <a:srcRect l="41521"/>
          <a:stretch/>
        </p:blipFill>
        <p:spPr>
          <a:xfrm>
            <a:off x="7353164" y="1987321"/>
            <a:ext cx="4272780" cy="3403346"/>
          </a:xfrm>
          <a:prstGeom prst="rect">
            <a:avLst/>
          </a:prstGeom>
        </p:spPr>
      </p:pic>
      <p:sp>
        <p:nvSpPr>
          <p:cNvPr id="5" name="Rectangle 4">
            <a:extLst>
              <a:ext uri="{FF2B5EF4-FFF2-40B4-BE49-F238E27FC236}">
                <a16:creationId xmlns:a16="http://schemas.microsoft.com/office/drawing/2014/main" id="{956321F5-2C38-4741-80FE-27CD9405DD6D}"/>
              </a:ext>
            </a:extLst>
          </p:cNvPr>
          <p:cNvSpPr/>
          <p:nvPr/>
        </p:nvSpPr>
        <p:spPr>
          <a:xfrm>
            <a:off x="867294" y="4056084"/>
            <a:ext cx="6096000" cy="1692771"/>
          </a:xfrm>
          <a:prstGeom prst="rect">
            <a:avLst/>
          </a:prstGeom>
          <a:ln>
            <a:solidFill>
              <a:schemeClr val="accent2"/>
            </a:solidFill>
          </a:ln>
        </p:spPr>
        <p:txBody>
          <a:bodyPr>
            <a:spAutoFit/>
          </a:bodyPr>
          <a:lstStyle/>
          <a:p>
            <a:r>
              <a:rPr lang="en-US" sz="2000" dirty="0">
                <a:solidFill>
                  <a:schemeClr val="accent2"/>
                </a:solidFill>
                <a:latin typeface="ITC Franklin Gothic Std Book" panose="020B0504030503020204" pitchFamily="34" charset="0"/>
              </a:rPr>
              <a:t>…</a:t>
            </a:r>
            <a:r>
              <a:rPr lang="en-US" sz="2000" dirty="0">
                <a:solidFill>
                  <a:srgbClr val="002060"/>
                </a:solidFill>
                <a:latin typeface="ITC Franklin Gothic Std Book" panose="020B0504030503020204" pitchFamily="34" charset="0"/>
              </a:rPr>
              <a:t>our ever-increasing </a:t>
            </a:r>
            <a:r>
              <a:rPr lang="en-US" sz="2000" dirty="0">
                <a:solidFill>
                  <a:schemeClr val="accent2"/>
                </a:solidFill>
                <a:latin typeface="ITC Franklin Gothic Std Book" panose="020B0504030503020204" pitchFamily="34" charset="0"/>
              </a:rPr>
              <a:t>reliance on information technology </a:t>
            </a:r>
            <a:r>
              <a:rPr lang="en-US" sz="2000" dirty="0">
                <a:solidFill>
                  <a:srgbClr val="002060"/>
                </a:solidFill>
                <a:latin typeface="ITC Franklin Gothic Std Book" panose="020B0504030503020204" pitchFamily="34" charset="0"/>
              </a:rPr>
              <a:t>has fundamentally </a:t>
            </a:r>
            <a:r>
              <a:rPr lang="en-US" sz="2000" dirty="0">
                <a:solidFill>
                  <a:schemeClr val="accent2"/>
                </a:solidFill>
                <a:latin typeface="ITC Franklin Gothic Std Book" panose="020B0504030503020204" pitchFamily="34" charset="0"/>
              </a:rPr>
              <a:t>transformed traditional concepts of “privacy”, “fairness” and “representation</a:t>
            </a:r>
            <a:r>
              <a:rPr lang="en-US" sz="2000" dirty="0">
                <a:solidFill>
                  <a:srgbClr val="002060"/>
                </a:solidFill>
                <a:latin typeface="ITC Franklin Gothic Std Book" panose="020B0504030503020204" pitchFamily="34" charset="0"/>
              </a:rPr>
              <a:t>”, not to mention “free choice”, “truth” and “trust”.</a:t>
            </a:r>
            <a:r>
              <a:rPr lang="en-US" sz="2400" dirty="0">
                <a:solidFill>
                  <a:srgbClr val="002060"/>
                </a:solidFill>
                <a:latin typeface="ITC Franklin Gothic Std Book" panose="020B0504030503020204" pitchFamily="34" charset="0"/>
              </a:rPr>
              <a:t> </a:t>
            </a:r>
            <a:r>
              <a:rPr lang="en-US" dirty="0">
                <a:solidFill>
                  <a:srgbClr val="002060"/>
                </a:solidFill>
                <a:latin typeface="ITC Franklin Gothic Std Book" panose="020B0504030503020204" pitchFamily="34" charset="0"/>
              </a:rPr>
              <a:t>- </a:t>
            </a:r>
            <a:r>
              <a:rPr lang="en-US" i="1" dirty="0">
                <a:solidFill>
                  <a:srgbClr val="002060"/>
                </a:solidFill>
                <a:latin typeface="ITC Franklin Gothic Std Book" panose="020B0504030503020204" pitchFamily="34" charset="0"/>
              </a:rPr>
              <a:t>Margo Boenig-Liptsin</a:t>
            </a:r>
          </a:p>
        </p:txBody>
      </p:sp>
      <p:sp>
        <p:nvSpPr>
          <p:cNvPr id="6" name="TextBox 5">
            <a:extLst>
              <a:ext uri="{FF2B5EF4-FFF2-40B4-BE49-F238E27FC236}">
                <a16:creationId xmlns:a16="http://schemas.microsoft.com/office/drawing/2014/main" id="{D3DF1BEE-CC36-CE4B-9A78-0DA907A4B6E3}"/>
              </a:ext>
            </a:extLst>
          </p:cNvPr>
          <p:cNvSpPr txBox="1"/>
          <p:nvPr/>
        </p:nvSpPr>
        <p:spPr>
          <a:xfrm>
            <a:off x="867294" y="6362070"/>
            <a:ext cx="4515361" cy="261610"/>
          </a:xfrm>
          <a:prstGeom prst="rect">
            <a:avLst/>
          </a:prstGeom>
          <a:noFill/>
        </p:spPr>
        <p:txBody>
          <a:bodyPr wrap="square" rtlCol="0">
            <a:spAutoFit/>
          </a:bodyPr>
          <a:lstStyle/>
          <a:p>
            <a:r>
              <a:rPr lang="en-US" sz="1100" dirty="0">
                <a:hlinkClick r:id="rId4"/>
              </a:rPr>
              <a:t>https://towardsdatascience.com/the-ethics-of-data-science-e3b1828affa2</a:t>
            </a:r>
            <a:endParaRPr lang="en-US" sz="1100" dirty="0"/>
          </a:p>
        </p:txBody>
      </p:sp>
    </p:spTree>
    <p:extLst>
      <p:ext uri="{BB962C8B-B14F-4D97-AF65-F5344CB8AC3E}">
        <p14:creationId xmlns:p14="http://schemas.microsoft.com/office/powerpoint/2010/main" val="1264365448"/>
      </p:ext>
    </p:extLst>
  </p:cSld>
  <p:clrMapOvr>
    <a:masterClrMapping/>
  </p:clrMapOvr>
</p:sld>
</file>

<file path=ppt/theme/theme1.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02727821-2E31-934A-A32E-C14E5F12B740}"/>
    </a:ext>
  </a:extLst>
</a:theme>
</file>

<file path=ppt/theme/theme10.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1.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12.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13.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4.xml><?xml version="1.0" encoding="utf-8"?>
<a:theme xmlns:a="http://schemas.openxmlformats.org/drawingml/2006/main" name="2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16.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17.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8.xml><?xml version="1.0" encoding="utf-8"?>
<a:theme xmlns:a="http://schemas.openxmlformats.org/drawingml/2006/main" name="3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9.xml><?xml version="1.0" encoding="utf-8"?>
<a:theme xmlns:a="http://schemas.openxmlformats.org/drawingml/2006/main" name="1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LA Coastal Workshop Keller Short 3" id="{06BA7D60-2973-5C44-8D81-8C76F7E9208A}" vid="{00A2C23C-DF79-EB41-AC5D-9052186BFF69}"/>
    </a:ext>
  </a:extLst>
</a:theme>
</file>

<file path=ppt/theme/theme2.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2.xml><?xml version="1.0" encoding="utf-8"?>
<a:theme xmlns:a="http://schemas.openxmlformats.org/drawingml/2006/main" name="1_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434CA7D8-5399-7149-85E4-3B3D3052645F}"/>
    </a:ext>
  </a:extLst>
</a:theme>
</file>

<file path=ppt/theme/theme4.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FC5AA49-074C-B140-8DAD-ED0AE7B80A03}"/>
    </a:ext>
  </a:extLst>
</a:theme>
</file>

<file path=ppt/theme/theme5.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B7182D6-1745-874B-95D6-18CAC20F0806}"/>
    </a:ext>
  </a:extLst>
</a:theme>
</file>

<file path=ppt/theme/theme6.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3DE15A0-8418-BB4A-B272-16A28AFE5ABD}"/>
    </a:ext>
  </a:extLst>
</a:theme>
</file>

<file path=ppt/theme/theme7.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CAF1A107-3AEE-A946-94CD-C3F923F9FBB3}"/>
    </a:ext>
  </a:extLst>
</a:theme>
</file>

<file path=ppt/theme/theme8.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069C071-F26A-1A4A-B28C-A371727EB3E6}"/>
    </a:ext>
  </a:extLst>
</a:theme>
</file>

<file path=ppt/theme/theme9.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8B0CF35C-0A71-49C4-98ED-10DDC57370A2}"/>
</file>

<file path=customXml/itemProps2.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3.xml><?xml version="1.0" encoding="utf-8"?>
<ds:datastoreItem xmlns:ds="http://schemas.openxmlformats.org/officeDocument/2006/customXml" ds:itemID="{0F92EF6C-D6BB-4608-BA35-E518DFB13D6B}">
  <ds:schemaRefs>
    <ds:schemaRef ds:uri="http://purl.org/dc/terms/"/>
    <ds:schemaRef ds:uri="7a2657dd-b8a5-4c99-8d51-b0b9d254c989"/>
    <ds:schemaRef ds:uri="http://schemas.microsoft.com/office/2006/documentManagement/types"/>
    <ds:schemaRef ds:uri="http://schemas.openxmlformats.org/package/2006/metadata/core-properties"/>
    <ds:schemaRef ds:uri="http://purl.org/dc/dcmitype/"/>
    <ds:schemaRef ds:uri="5ba80a41-9917-4a22-8f13-cb051ddce64c"/>
    <ds:schemaRef ds:uri="http://purl.org/dc/elements/1.1/"/>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title page</Template>
  <TotalTime>8594</TotalTime>
  <Words>4857</Words>
  <Application>Microsoft Macintosh PowerPoint</Application>
  <PresentationFormat>Widescreen</PresentationFormat>
  <Paragraphs>369</Paragraphs>
  <Slides>27</Slides>
  <Notes>25</Notes>
  <HiddenSlides>4</HiddenSlides>
  <MMClips>0</MMClips>
  <ScaleCrop>false</ScaleCrop>
  <HeadingPairs>
    <vt:vector size="6" baseType="variant">
      <vt:variant>
        <vt:lpstr>Fonts Used</vt:lpstr>
      </vt:variant>
      <vt:variant>
        <vt:i4>12</vt:i4>
      </vt:variant>
      <vt:variant>
        <vt:lpstr>Theme</vt:lpstr>
      </vt:variant>
      <vt:variant>
        <vt:i4>22</vt:i4>
      </vt:variant>
      <vt:variant>
        <vt:lpstr>Slide Titles</vt:lpstr>
      </vt:variant>
      <vt:variant>
        <vt:i4>27</vt:i4>
      </vt:variant>
    </vt:vector>
  </HeadingPairs>
  <TitlesOfParts>
    <vt:vector size="61" baseType="lpstr">
      <vt:lpstr>Arial</vt:lpstr>
      <vt:lpstr>Calibri</vt:lpstr>
      <vt:lpstr>Calibri Light</vt:lpstr>
      <vt:lpstr>Courier New</vt:lpstr>
      <vt:lpstr>ITC Franklin Gothic Std Bk Cd</vt:lpstr>
      <vt:lpstr>ITC Franklin Gothic Std Bk Cp</vt:lpstr>
      <vt:lpstr>ITC Franklin Gothic Std Bk XCp</vt:lpstr>
      <vt:lpstr>ITC Franklin Gothic Std Book</vt:lpstr>
      <vt:lpstr>ITC Franklin Gothic Std Med</vt:lpstr>
      <vt:lpstr>System Font Regular</vt:lpstr>
      <vt:lpstr>Times New Roman</vt:lpstr>
      <vt:lpstr>Wingdings</vt:lpstr>
      <vt:lpstr>contents</vt:lpstr>
      <vt:lpstr>O1</vt:lpstr>
      <vt:lpstr>O1: image</vt:lpstr>
      <vt:lpstr>O2</vt:lpstr>
      <vt:lpstr>O2: image</vt:lpstr>
      <vt:lpstr>O3</vt:lpstr>
      <vt:lpstr>O3: image</vt:lpstr>
      <vt:lpstr>blank</vt:lpstr>
      <vt:lpstr>Title Page 2</vt:lpstr>
      <vt:lpstr>Image Small Placeholder</vt:lpstr>
      <vt:lpstr>2_Quote</vt:lpstr>
      <vt:lpstr>Quote</vt:lpstr>
      <vt:lpstr>Title Page 4</vt:lpstr>
      <vt:lpstr>2_Image Small Placeholder</vt:lpstr>
      <vt:lpstr>1_Quote</vt:lpstr>
      <vt:lpstr>1_Image Small Placeholder</vt:lpstr>
      <vt:lpstr>1_Title Page 4</vt:lpstr>
      <vt:lpstr>3_Image Small Placeholder</vt:lpstr>
      <vt:lpstr>1_O1</vt:lpstr>
      <vt:lpstr>Office Theme</vt:lpstr>
      <vt:lpstr>2_Title Page 4</vt:lpstr>
      <vt:lpstr>1_Title Page 2</vt:lpstr>
      <vt:lpstr>PowerPoint Presentation</vt:lpstr>
      <vt:lpstr>Outline</vt:lpstr>
      <vt:lpstr>How Do You Define Ethics?</vt:lpstr>
      <vt:lpstr>PowerPoint Presentation</vt:lpstr>
      <vt:lpstr>PowerPoint Presentation</vt:lpstr>
      <vt:lpstr>What is bias? Implicit bias? Explicit bias? </vt:lpstr>
      <vt:lpstr>Stereotypes, Prejudice, Discrimination</vt:lpstr>
      <vt:lpstr>Data Science – Repurposing Data</vt:lpstr>
      <vt:lpstr>What About Ethics and Data Science?</vt:lpstr>
      <vt:lpstr>The Belmont Report</vt:lpstr>
      <vt:lpstr>The Menlo Report   </vt:lpstr>
      <vt:lpstr>Refinement of Community Principles  for Ethical Data Sharing </vt:lpstr>
      <vt:lpstr>Refinement of Community Principles  for Ethical Data Sharing </vt:lpstr>
      <vt:lpstr>Guiding Principles </vt:lpstr>
      <vt:lpstr>PowerPoint Presentation</vt:lpstr>
      <vt:lpstr>Ethics is an Integral Part of Our  Data Science Framework</vt:lpstr>
      <vt:lpstr>Ethics Checklist for Data Science Research Projects</vt:lpstr>
      <vt:lpstr>Ethics Checklist: Project Initiation and Problem ID</vt:lpstr>
      <vt:lpstr>Ethics Checklist:  Data Discovery</vt:lpstr>
      <vt:lpstr>Ethics Checklist: Data Ingestion and Governance</vt:lpstr>
      <vt:lpstr>Ethics Checklist:  Data Wrangling</vt:lpstr>
      <vt:lpstr>Ethics Checklist: Statistical Modeling and Analysis</vt:lpstr>
      <vt:lpstr>Ethics Checklist: After Project Debriefing</vt:lpstr>
      <vt:lpstr>Understanding Bias</vt:lpstr>
      <vt:lpstr>Practical Solutions – Introduce Friction</vt:lpstr>
      <vt:lpstr>PowerPoint Presentation</vt:lpstr>
      <vt:lpstr>Selected Books on Ethics and Bias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Stephanie Shipp</dc:creator>
  <cp:keywords/>
  <dc:description/>
  <cp:lastModifiedBy>Shipp, Stephanie S (sss5sc)</cp:lastModifiedBy>
  <cp:revision>133</cp:revision>
  <cp:lastPrinted>2020-02-07T17:49:54Z</cp:lastPrinted>
  <dcterms:created xsi:type="dcterms:W3CDTF">2018-11-22T14:02:12Z</dcterms:created>
  <dcterms:modified xsi:type="dcterms:W3CDTF">2022-06-20T09:36:12Z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Order">
    <vt:r8>17156100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MediaServiceImageTags">
    <vt:lpwstr/>
  </property>
</Properties>
</file>